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47FF"/>
    <a:srgbClr val="AF8211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1162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3/1/2020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3/1/2020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éptalálatok a következőre: europe flag 1920 108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371600" y="0"/>
            <a:ext cx="12192000" cy="685800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2209800"/>
            <a:ext cx="7772400" cy="1470025"/>
          </a:xfrm>
        </p:spPr>
        <p:txBody>
          <a:bodyPr>
            <a:noAutofit/>
          </a:bodyPr>
          <a:lstStyle/>
          <a:p>
            <a:r>
              <a:rPr lang="hu-HU" sz="4300" b="1" dirty="0">
                <a:solidFill>
                  <a:schemeClr val="bg1">
                    <a:lumMod val="95000"/>
                  </a:schemeClr>
                </a:solidFill>
              </a:rPr>
              <a:t>THE VOICE OF EDUCATION ON EUROPEAN LEVEL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hu-HU" dirty="0">
                <a:solidFill>
                  <a:schemeClr val="bg1"/>
                </a:solidFill>
              </a:rPr>
              <a:t>Teacher: Kovács Ilona-Éva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5181600"/>
            <a:ext cx="327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000" b="1" i="1" dirty="0">
                <a:solidFill>
                  <a:schemeClr val="bg1"/>
                </a:solidFill>
              </a:rPr>
              <a:t>“Gaál Mózes” School, Baraolt</a:t>
            </a:r>
            <a:endParaRPr lang="hu-HU" sz="20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4338" name="Picture 2" descr="C:\Users\Zsolt\Pictures\Screenshots\Képernyőfelvétel (10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9200"/>
            <a:ext cx="9144000" cy="4215295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5410200"/>
            <a:ext cx="9144000" cy="1600200"/>
          </a:xfrm>
          <a:prstGeom prst="rect">
            <a:avLst/>
          </a:prstGeom>
          <a:solidFill>
            <a:srgbClr val="0D4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b="1" dirty="0"/>
              <a:t>LANGUAGE LEARNING</a:t>
            </a:r>
            <a:r>
              <a:rPr lang="hu-HU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i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WHAT EXISTS TODAY</a:t>
            </a:r>
            <a:b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</a:b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▶</a:t>
            </a:r>
            <a:r>
              <a:rPr lang="en-US" b="1" u="sng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Erasmus+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aims to improve language teaching and learning and to promote the EU’s broad linguistic diversity</a:t>
            </a:r>
            <a:b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</a:b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and intercultural awareness.</a:t>
            </a:r>
            <a:b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</a:b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▶ </a:t>
            </a:r>
            <a:r>
              <a:rPr lang="en-US" b="1" u="sng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The European Day of Languages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, proclaimed by the Council of Europe and jointly run with the EU, is a yearly</a:t>
            </a:r>
            <a:b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</a:b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awareness-raising campaign on the importance of language learning held on 26 September since 2001.</a:t>
            </a:r>
            <a:b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</a:b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▶ </a:t>
            </a:r>
            <a:r>
              <a:rPr lang="en-US" b="1" u="sng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eTwinning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, the online platform for teachers, allows language teachers to communicate, collaborate and develop</a:t>
            </a:r>
            <a:b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</a:b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projects together. </a:t>
            </a:r>
            <a:br>
              <a:rPr lang="en-US" dirty="0"/>
            </a:br>
            <a:endParaRPr lang="hu-H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4" name="Content Placeholder 3" descr="etwinning-logo-png-7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609600"/>
            <a:ext cx="4114800" cy="1910443"/>
          </a:xfrm>
        </p:spPr>
      </p:pic>
      <p:sp>
        <p:nvSpPr>
          <p:cNvPr id="5" name="TextBox 4"/>
          <p:cNvSpPr txBox="1"/>
          <p:nvPr/>
        </p:nvSpPr>
        <p:spPr>
          <a:xfrm>
            <a:off x="1066800" y="2819400"/>
            <a:ext cx="7467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hu-HU" sz="28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Over 500,000 teachers are registered </a:t>
            </a:r>
            <a:r>
              <a:rPr lang="hu-HU" sz="2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with the platform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hu-HU" sz="28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4 in 10 schools </a:t>
            </a:r>
            <a:r>
              <a:rPr lang="hu-HU" sz="2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have participated in a virtual exchange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hu-HU" sz="28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Over 60,000 projects </a:t>
            </a:r>
            <a:r>
              <a:rPr lang="hu-HU" sz="2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have been developed since its launch in 2005, covering all member states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K</a:t>
            </a:r>
            <a:r>
              <a:rPr lang="en-US" b="1" dirty="0"/>
              <a:t>EY ACHIEVEMENTS SO FAR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One in two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EU citizens can speak and understand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only their mother tongue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.</a:t>
            </a:r>
            <a:endParaRPr lang="hu-HU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Only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one in four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EU citizens can hold a conversation in two other languages.</a:t>
            </a:r>
            <a:endParaRPr lang="hu-HU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The number of lower secondary students learning two foreign languages is up compared with</a:t>
            </a:r>
            <a:b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</a:b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ten years ago (in 2014,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60%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of all students enrolled in lower secondary education were learning</a:t>
            </a:r>
            <a:b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</a:b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tow foreign languages or more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; in 2004: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47%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) </a:t>
            </a:r>
            <a:br>
              <a:rPr lang="en-US" dirty="0">
                <a:latin typeface="+mj-lt"/>
              </a:rPr>
            </a:br>
            <a:endParaRPr lang="hu-HU" dirty="0">
              <a:latin typeface="+mj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K</a:t>
            </a:r>
            <a:r>
              <a:rPr lang="en-US" b="1" dirty="0"/>
              <a:t>EY ACHIEVEMENTS SO FAR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Aft>
                <a:spcPts val="400"/>
              </a:spcAft>
            </a:pPr>
            <a:r>
              <a:rPr lang="en-US" dirty="0"/>
              <a:t>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Pupils in primary education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start learning a foreign language from 6 years of age and continue learning</a:t>
            </a:r>
            <a:r>
              <a:rPr lang="hu-HU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throughout the years of compulsory education.</a:t>
            </a:r>
            <a:endParaRPr lang="hu-HU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>
              <a:spcAft>
                <a:spcPts val="400"/>
              </a:spcAft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Languages in compulsory education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: although all Member States have invested large resources in language</a:t>
            </a:r>
            <a:r>
              <a:rPr lang="hu-HU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teaching and learning in compulsory education, the efficiency of foreign language education is still inadequate.</a:t>
            </a:r>
            <a:endParaRPr lang="hu-HU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>
              <a:spcAft>
                <a:spcPts val="400"/>
              </a:spcAft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  <a:r>
              <a:rPr lang="en-US" b="1" i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English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is the dominant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first foreign language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and in many Member States it is the only foreign language that</a:t>
            </a:r>
            <a:r>
              <a:rPr lang="hu-HU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is compulsory. </a:t>
            </a:r>
            <a:br>
              <a:rPr lang="en-US" dirty="0"/>
            </a:br>
            <a:endParaRPr lang="hu-H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K</a:t>
            </a:r>
            <a:r>
              <a:rPr lang="en-US" b="1" dirty="0"/>
              <a:t>EY ACHIEVEMENTS SO FAR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The vast majority of Member States make the learning of two foreign languages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latin typeface="+mj-lt"/>
              </a:rPr>
            </a:br>
            <a:r>
              <a:rPr lang="en-US" b="1" i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compulsory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for all students during their schooling. In seven Member States, learning two</a:t>
            </a:r>
            <a:r>
              <a:rPr lang="hu-HU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foreign languages is an 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option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rather than an obligation (Belgium — French Community,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latin typeface="+mj-lt"/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Germany, Ireland, Spain, Croatia, Hungary, United Kingdom). </a:t>
            </a:r>
            <a:br>
              <a:rPr lang="en-US" dirty="0"/>
            </a:br>
            <a:endParaRPr lang="hu-H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WHAT CAN BE DONE IN THE NEXT </a:t>
            </a:r>
            <a:r>
              <a:rPr lang="hu-HU" b="1" dirty="0"/>
              <a:t>COUPLE OF</a:t>
            </a:r>
            <a:r>
              <a:rPr lang="en-US" b="1" dirty="0"/>
              <a:t> YEARS?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4320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hu-HU" dirty="0">
                <a:latin typeface="+mj-lt"/>
              </a:rPr>
              <a:t>	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62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In May 2018, adopting a </a:t>
            </a:r>
            <a:r>
              <a:rPr lang="en-US" sz="62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Recommendation on improving language learning in Europe </a:t>
            </a:r>
            <a:r>
              <a:rPr lang="en-US" sz="62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starting from</a:t>
            </a:r>
            <a:r>
              <a:rPr lang="hu-HU" sz="62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62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early childhood education and agreeing a common benchmark for linguistic competences at the level of upper</a:t>
            </a:r>
            <a:r>
              <a:rPr lang="hu-HU" sz="62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62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secondary education (</a:t>
            </a:r>
            <a:r>
              <a:rPr lang="en-US" sz="62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mother tongue plus two by 2025</a:t>
            </a:r>
            <a:r>
              <a:rPr lang="en-US" sz="62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). It will also </a:t>
            </a:r>
            <a:r>
              <a:rPr lang="en-US" sz="6200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definine</a:t>
            </a:r>
            <a:r>
              <a:rPr lang="en-US" sz="62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the desired outcome (e.g.</a:t>
            </a:r>
            <a:r>
              <a:rPr lang="hu-HU" sz="62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62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‘independent’ user for at least one of the other languages) and a regular monitoring of language competences</a:t>
            </a:r>
            <a:br>
              <a:rPr lang="en-US" sz="6200" dirty="0">
                <a:solidFill>
                  <a:schemeClr val="tx2">
                    <a:lumMod val="75000"/>
                  </a:schemeClr>
                </a:solidFill>
                <a:latin typeface="+mj-lt"/>
              </a:rPr>
            </a:br>
            <a:r>
              <a:rPr lang="en-US" sz="62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across the EU.</a:t>
            </a:r>
            <a:endParaRPr lang="hu-HU" sz="62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WHAT CAN BE DONE IN THE NEXT </a:t>
            </a:r>
            <a:r>
              <a:rPr lang="hu-HU" b="1" dirty="0"/>
              <a:t>COUPLE OF</a:t>
            </a:r>
            <a:r>
              <a:rPr lang="en-US" b="1" dirty="0"/>
              <a:t> YEARS?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Increasing the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efficiency of language teaching and learning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by systematically supporting the introduction</a:t>
            </a:r>
            <a:r>
              <a:rPr lang="hu-HU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of innovative methods such as ‘bilingual teaching’ and the use of digital tools.</a:t>
            </a:r>
            <a:endParaRPr lang="hu-HU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Developing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a pilot project for bilingual teaching options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in border regions and in areas where inhabitants</a:t>
            </a:r>
            <a:r>
              <a:rPr lang="hu-HU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use more than one language (EUR 5 million). </a:t>
            </a:r>
            <a:b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</a:br>
            <a:endParaRPr lang="hu-HU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endParaRPr lang="hu-H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8" name="Picture 8" descr="Képtalálatok a következőre: erasmus +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4343400"/>
            <a:ext cx="5657850" cy="229137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POSSIBLE INITIATIVES WITH A 2025 PERSPECTIVE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19400"/>
            <a:ext cx="8229600" cy="3755136"/>
          </a:xfrm>
        </p:spPr>
        <p:txBody>
          <a:bodyPr/>
          <a:lstStyle/>
          <a:p>
            <a:r>
              <a:rPr lang="en-US" dirty="0">
                <a:latin typeface="+mj-lt"/>
              </a:rPr>
              <a:t>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Every newly graduated language teacher should have spent at least six months</a:t>
            </a:r>
            <a:br>
              <a:rPr lang="en-US" b="1" dirty="0">
                <a:solidFill>
                  <a:schemeClr val="tx2">
                    <a:lumMod val="75000"/>
                  </a:schemeClr>
                </a:solidFill>
                <a:latin typeface="+mj-lt"/>
              </a:rPr>
            </a:b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of learning or teaching abroad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with the support of the Erasmus+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programme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  <a:endParaRPr lang="hu-HU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5364" name="AutoShape 4" descr="Képtalálatok a következőre: erasmus +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15366" name="AutoShape 6" descr="Képtalálatok a következőre: erasmus +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30</TotalTime>
  <Words>306</Words>
  <Application>Microsoft Office PowerPoint</Application>
  <PresentationFormat>On-screen Show (4:3)</PresentationFormat>
  <Paragraphs>25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Georgia</vt:lpstr>
      <vt:lpstr>Trebuchet MS</vt:lpstr>
      <vt:lpstr>Wingdings</vt:lpstr>
      <vt:lpstr>Wingdings 2</vt:lpstr>
      <vt:lpstr>Urban</vt:lpstr>
      <vt:lpstr>THE VOICE OF EDUCATION ON EUROPEAN LEVEL</vt:lpstr>
      <vt:lpstr>PowerPoint Presentation</vt:lpstr>
      <vt:lpstr>LANGUAGE LEARNING </vt:lpstr>
      <vt:lpstr>PowerPoint Presentation</vt:lpstr>
      <vt:lpstr>KEY ACHIEVEMENTS SO FAR</vt:lpstr>
      <vt:lpstr>KEY ACHIEVEMENTS SO FAR</vt:lpstr>
      <vt:lpstr>KEY ACHIEVEMENTS SO FAR</vt:lpstr>
      <vt:lpstr>WHAT CAN BE DONE IN THE NEXT COUPLE OF YEARS?</vt:lpstr>
      <vt:lpstr>WHAT CAN BE DONE IN THE NEXT COUPLE OF YEARS?</vt:lpstr>
      <vt:lpstr>POSSIBLE INITIATIVES WITH A 2025 PERSPECTIVE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VOICE OF EDUCATION ON EUROPEAN LEVEL</dc:title>
  <dc:creator>Zsolt</dc:creator>
  <cp:lastModifiedBy>adriana istrate</cp:lastModifiedBy>
  <cp:revision>5</cp:revision>
  <dcterms:created xsi:type="dcterms:W3CDTF">2006-08-16T00:00:00Z</dcterms:created>
  <dcterms:modified xsi:type="dcterms:W3CDTF">2020-03-01T19:06:54Z</dcterms:modified>
</cp:coreProperties>
</file>