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16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i="1" dirty="0">
                <a:solidFill>
                  <a:srgbClr val="00B050"/>
                </a:solidFill>
              </a:rPr>
              <a:t>Shakespeare’s Musicality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o-RO" dirty="0"/>
          </a:p>
          <a:p>
            <a:r>
              <a:rPr lang="ro-RO" sz="1800" dirty="0"/>
              <a:t>Profesor</a:t>
            </a:r>
            <a:r>
              <a:rPr lang="ro-RO" dirty="0"/>
              <a:t>: Stupu Mariana-Luminiţa</a:t>
            </a:r>
          </a:p>
          <a:p>
            <a:endParaRPr lang="ro-RO" sz="1800" dirty="0"/>
          </a:p>
          <a:p>
            <a:endParaRPr lang="ro-RO" sz="1800" dirty="0"/>
          </a:p>
          <a:p>
            <a:r>
              <a:rPr lang="ro-RO" sz="1800" dirty="0"/>
              <a:t>Colegiul Tehnic “Gheorghe Asachi“-Oneşti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/>
              <a:t>“</a:t>
            </a:r>
            <a:r>
              <a:rPr lang="ro-RO" i="1" dirty="0"/>
              <a:t>The Tempest</a:t>
            </a:r>
            <a:r>
              <a:rPr lang="ro-RO" dirty="0"/>
              <a:t>“ is William Shakespeare’s</a:t>
            </a:r>
          </a:p>
          <a:p>
            <a:pPr>
              <a:buNone/>
            </a:pPr>
            <a:r>
              <a:rPr lang="ro-RO" dirty="0"/>
              <a:t> most mature and admired play.</a:t>
            </a:r>
          </a:p>
          <a:p>
            <a:pPr>
              <a:buNone/>
            </a:pPr>
            <a:r>
              <a:rPr lang="ro-RO" dirty="0"/>
              <a:t> </a:t>
            </a:r>
          </a:p>
          <a:p>
            <a:pPr>
              <a:buNone/>
            </a:pPr>
            <a:r>
              <a:rPr lang="ro-RO" dirty="0"/>
              <a:t>       It is among his finest plays in terms </a:t>
            </a:r>
          </a:p>
          <a:p>
            <a:pPr>
              <a:buNone/>
            </a:pPr>
            <a:r>
              <a:rPr lang="ro-RO" dirty="0"/>
              <a:t>of its musicality.</a:t>
            </a:r>
          </a:p>
        </p:txBody>
      </p:sp>
      <p:pic>
        <p:nvPicPr>
          <p:cNvPr id="18434" name="Picture 2" descr="George Romney - William Shakespeare - The Tempest Act I, Scen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339991" y="0"/>
            <a:ext cx="2804009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1800" b="1" i="1" dirty="0"/>
              <a:t>G. B. Harrison </a:t>
            </a:r>
            <a:r>
              <a:rPr lang="ro-RO" sz="1800" dirty="0"/>
              <a:t>has written the following appraisal of the language of the play:</a:t>
            </a:r>
          </a:p>
          <a:p>
            <a:r>
              <a:rPr lang="ro-RO" sz="1800" i="1" dirty="0"/>
              <a:t>«Shakespeare, like all Elizabethan dramatists, used four kinds of speech in his plays: blank verse, rhymed verse, prose and song. </a:t>
            </a:r>
          </a:p>
          <a:p>
            <a:r>
              <a:rPr lang="ro-RO" sz="1800" i="1" dirty="0"/>
              <a:t>Each kind has its uses, and the whole play, especially in his maturity is conceived as a kind of verbal symphony, each scene oe episode being composed as part of a complete harmony. </a:t>
            </a:r>
          </a:p>
          <a:p>
            <a:r>
              <a:rPr lang="ro-RO" sz="1800" i="1" dirty="0"/>
              <a:t>“The Tempest “ in its poetical scenes is the finest example of the musical use of words in all Shakespeare’ s plays.»</a:t>
            </a:r>
          </a:p>
          <a:p>
            <a:endParaRPr lang="ro-RO" sz="1800" i="1" dirty="0"/>
          </a:p>
          <a:p>
            <a:pPr>
              <a:buNone/>
            </a:pPr>
            <a:endParaRPr lang="ro-RO" sz="1800" i="1" dirty="0"/>
          </a:p>
          <a:p>
            <a:pPr>
              <a:buNone/>
            </a:pPr>
            <a:r>
              <a:rPr lang="ro-RO" sz="1800" i="1" dirty="0"/>
              <a:t>                                    (Mayor  British Writers. New York. Harcourt, 1959)</a:t>
            </a:r>
          </a:p>
        </p:txBody>
      </p:sp>
      <p:sp>
        <p:nvSpPr>
          <p:cNvPr id="17410" name="AutoShape 2" descr="Imagini pentru vioa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7412" name="AutoShape 4" descr="Imagini pentru vioa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7414" name="AutoShape 6" descr="Imagini pentru vioa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1800" dirty="0"/>
              <a:t>Sprite‘s song best exhibits musicality and has an incantatory quality to describe an event as horrifying as the drowning of Fernando’s father:</a:t>
            </a:r>
          </a:p>
          <a:p>
            <a:pPr>
              <a:buNone/>
            </a:pPr>
            <a:endParaRPr lang="ro-RO" sz="1800" i="1" dirty="0"/>
          </a:p>
          <a:p>
            <a:pPr>
              <a:buNone/>
            </a:pPr>
            <a:r>
              <a:rPr lang="ro-RO" sz="1800" i="1" dirty="0"/>
              <a:t> «Full fathom five thy father lies,</a:t>
            </a:r>
          </a:p>
          <a:p>
            <a:pPr>
              <a:buNone/>
            </a:pPr>
            <a:r>
              <a:rPr lang="ro-RO" sz="1800" i="1" dirty="0"/>
              <a:t> Of his bones are coral made:</a:t>
            </a:r>
          </a:p>
          <a:p>
            <a:pPr>
              <a:buNone/>
            </a:pPr>
            <a:r>
              <a:rPr lang="ro-RO" sz="1800" i="1" dirty="0"/>
              <a:t>Those are pearls that were his eyes,</a:t>
            </a:r>
          </a:p>
          <a:p>
            <a:pPr>
              <a:buNone/>
            </a:pPr>
            <a:r>
              <a:rPr lang="ro-RO" sz="1800" i="1" dirty="0"/>
              <a:t>Nothing of him that doth fade,</a:t>
            </a:r>
          </a:p>
          <a:p>
            <a:pPr>
              <a:buNone/>
            </a:pPr>
            <a:r>
              <a:rPr lang="ro-RO" sz="1800" i="1" dirty="0"/>
              <a:t>But doth suffer a sea-change</a:t>
            </a:r>
          </a:p>
          <a:p>
            <a:pPr>
              <a:buNone/>
            </a:pPr>
            <a:r>
              <a:rPr lang="ro-RO" sz="1800" i="1" dirty="0"/>
              <a:t>Into something rich and strange</a:t>
            </a:r>
          </a:p>
          <a:p>
            <a:pPr>
              <a:buNone/>
            </a:pPr>
            <a:r>
              <a:rPr lang="ro-RO" sz="1800" i="1" dirty="0"/>
              <a:t>Sea-nymphs hourly ring his knell:</a:t>
            </a:r>
          </a:p>
          <a:p>
            <a:pPr>
              <a:buNone/>
            </a:pPr>
            <a:r>
              <a:rPr lang="ro-RO" sz="1800" i="1" dirty="0"/>
              <a:t>Hark! now I hear them-ding-dong, bell. »</a:t>
            </a:r>
          </a:p>
          <a:p>
            <a:pPr>
              <a:buNone/>
            </a:pPr>
            <a:endParaRPr lang="ro-RO" sz="1800" i="1" dirty="0"/>
          </a:p>
          <a:p>
            <a:pPr algn="r">
              <a:buNone/>
            </a:pPr>
            <a:r>
              <a:rPr lang="ro-RO" sz="1800" i="1" dirty="0"/>
              <a:t>(1.2.456)</a:t>
            </a:r>
          </a:p>
          <a:p>
            <a:pPr>
              <a:buNone/>
            </a:pPr>
            <a:endParaRPr lang="ro-RO" sz="1800" i="1" dirty="0"/>
          </a:p>
          <a:p>
            <a:endParaRPr lang="ro-RO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1800" dirty="0"/>
              <a:t>An invisible Ariel uses beautiful music to coax a shipwrecked, disillusioned Ferdinand from the shore to Miranda:</a:t>
            </a:r>
          </a:p>
          <a:p>
            <a:endParaRPr lang="ro-RO" sz="1800" dirty="0"/>
          </a:p>
          <a:p>
            <a:r>
              <a:rPr lang="ro-RO" sz="1800" i="1" dirty="0"/>
              <a:t>«Come unto these yellow sands,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And then take hands: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Curtsied when you have, and kiss’d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The wild waves whist,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Foot it featly here and there;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And, sweet sprites, the burthen bear.</a:t>
            </a:r>
          </a:p>
          <a:p>
            <a:pPr lvl="1">
              <a:buNone/>
            </a:pPr>
            <a:r>
              <a:rPr lang="ro-RO" sz="1800" i="1" dirty="0">
                <a:solidFill>
                  <a:schemeClr val="tx1"/>
                </a:solidFill>
              </a:rPr>
              <a:t>Hark, hark! »</a:t>
            </a:r>
          </a:p>
          <a:p>
            <a:pPr lvl="1">
              <a:buNone/>
            </a:pPr>
            <a:endParaRPr lang="ro-RO" sz="1800" i="1" dirty="0">
              <a:solidFill>
                <a:schemeClr val="tx1"/>
              </a:solidFill>
            </a:endParaRPr>
          </a:p>
          <a:p>
            <a:pPr lvl="1" algn="r">
              <a:buNone/>
            </a:pPr>
            <a:r>
              <a:rPr lang="ro-RO" sz="1800" i="1" dirty="0">
                <a:solidFill>
                  <a:schemeClr val="tx1"/>
                </a:solidFill>
              </a:rPr>
              <a:t>(I.ii.380-387)</a:t>
            </a:r>
          </a:p>
          <a:p>
            <a:pPr lvl="1" algn="r">
              <a:buNone/>
            </a:pPr>
            <a:endParaRPr lang="ro-RO" sz="1800" i="1" dirty="0">
              <a:solidFill>
                <a:schemeClr val="tx1"/>
              </a:solidFill>
            </a:endParaRPr>
          </a:p>
          <a:p>
            <a:pPr lvl="1">
              <a:buNone/>
            </a:pPr>
            <a:endParaRPr lang="ro-RO" sz="1600" dirty="0">
              <a:solidFill>
                <a:schemeClr val="tx1"/>
              </a:solidFill>
            </a:endParaRPr>
          </a:p>
          <a:p>
            <a:pPr lvl="1">
              <a:buNone/>
            </a:pPr>
            <a:endParaRPr lang="ro-RO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/>
              <a:t>“</a:t>
            </a:r>
            <a:r>
              <a:rPr lang="ro-RO" i="1" dirty="0"/>
              <a:t>The Tempest</a:t>
            </a:r>
            <a:r>
              <a:rPr lang="ro-RO" dirty="0"/>
              <a:t>“ is a play of unique magical creatures of the earth, and the air, of harmonious song and discordant sounds, of life, death and the hope of regeneration. </a:t>
            </a:r>
          </a:p>
          <a:p>
            <a:r>
              <a:rPr lang="ro-RO" dirty="0"/>
              <a:t>It is a symphony of poetry and music and it appeals consciously to the audience to partake in its artifice and art.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200400"/>
          </a:xfrm>
        </p:spPr>
        <p:txBody>
          <a:bodyPr>
            <a:normAutofit fontScale="90000"/>
          </a:bodyPr>
          <a:lstStyle/>
          <a:p>
            <a:r>
              <a:rPr lang="ro-RO" sz="3100" dirty="0">
                <a:solidFill>
                  <a:srgbClr val="00B050"/>
                </a:solidFill>
              </a:rPr>
              <a:t>Bibliography:</a:t>
            </a:r>
            <a:br>
              <a:rPr lang="ro-RO" sz="2800" dirty="0"/>
            </a:br>
            <a:br>
              <a:rPr lang="ro-RO" sz="2800" dirty="0"/>
            </a:br>
            <a:r>
              <a:rPr lang="ro-RO" sz="2400" dirty="0"/>
              <a:t>Boughton, Rutland. “</a:t>
            </a:r>
            <a:r>
              <a:rPr lang="ro-RO" sz="2400" i="1" dirty="0"/>
              <a:t>Shakespeare's Ariel: A study of Musical Character.</a:t>
            </a:r>
            <a:r>
              <a:rPr lang="ro-RO" sz="2400" dirty="0"/>
              <a:t>“ The Musical Quarterly, vol 2, No 4</a:t>
            </a:r>
            <a:br>
              <a:rPr lang="ro-RO" sz="2400" dirty="0"/>
            </a:br>
            <a:br>
              <a:rPr lang="ro-RO" sz="2400" dirty="0"/>
            </a:br>
            <a:r>
              <a:rPr lang="ro-RO" sz="2400" dirty="0"/>
              <a:t>Orgel, Stephen. “</a:t>
            </a:r>
            <a:r>
              <a:rPr lang="ro-RO" sz="2400" i="1" dirty="0"/>
              <a:t>Introduction</a:t>
            </a:r>
            <a:r>
              <a:rPr lang="ro-RO" sz="2400" dirty="0"/>
              <a:t>“ , The Tempest, Oxford Shakespeare, Oxford U.P., 2008</a:t>
            </a:r>
            <a:br>
              <a:rPr lang="ro-RO" sz="2400" dirty="0"/>
            </a:br>
            <a:br>
              <a:rPr lang="ro-RO" sz="2400" dirty="0"/>
            </a:br>
            <a:endParaRPr lang="ro-RO" sz="2400" dirty="0"/>
          </a:p>
        </p:txBody>
      </p:sp>
      <p:pic>
        <p:nvPicPr>
          <p:cNvPr id="4" name="Picture 2" descr="Imagini pentru shakespea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239000" y="4572000"/>
            <a:ext cx="1681673" cy="2154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138</TotalTime>
  <Words>378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Georgia</vt:lpstr>
      <vt:lpstr>Trebuchet MS</vt:lpstr>
      <vt:lpstr>Wingdings 2</vt:lpstr>
      <vt:lpstr>Urban</vt:lpstr>
      <vt:lpstr>Shakespeare’s Musicality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Bibliography:  Boughton, Rutland. “Shakespeare's Ariel: A study of Musical Character.“ The Musical Quarterly, vol 2, No 4  Orgel, Stephen. “Introduction“ , The Tempest, Oxford Shakespeare, Oxford U.P., 2008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FUJITSU</dc:creator>
  <cp:lastModifiedBy>adriana istrate</cp:lastModifiedBy>
  <cp:revision>26</cp:revision>
  <dcterms:created xsi:type="dcterms:W3CDTF">2006-08-16T00:00:00Z</dcterms:created>
  <dcterms:modified xsi:type="dcterms:W3CDTF">2020-03-01T19:04:54Z</dcterms:modified>
</cp:coreProperties>
</file>