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8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90" r:id="rId18"/>
    <p:sldId id="271" r:id="rId19"/>
    <p:sldId id="287" r:id="rId20"/>
    <p:sldId id="273" r:id="rId21"/>
    <p:sldId id="274" r:id="rId22"/>
    <p:sldId id="275" r:id="rId23"/>
    <p:sldId id="276" r:id="rId24"/>
    <p:sldId id="278" r:id="rId25"/>
    <p:sldId id="279" r:id="rId26"/>
    <p:sldId id="280" r:id="rId27"/>
    <p:sldId id="281" r:id="rId28"/>
    <p:sldId id="282" r:id="rId29"/>
    <p:sldId id="283" r:id="rId30"/>
    <p:sldId id="285" r:id="rId31"/>
    <p:sldId id="286" r:id="rId32"/>
    <p:sldId id="289" r:id="rId33"/>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90" d="100"/>
          <a:sy n="90" d="100"/>
        </p:scale>
        <p:origin x="1157"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29A8ED-A45A-41A5-BA71-1B50B98119B1}" type="datetimeFigureOut">
              <a:rPr lang="ro-RO" smtClean="0"/>
              <a:pPr/>
              <a:t>04.03.2020</a:t>
            </a:fld>
            <a:endParaRPr lang="ro-R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E111A1-8C91-4894-960A-77A31E395DB2}" type="slidenum">
              <a:rPr lang="ro-RO" smtClean="0"/>
              <a:pPr/>
              <a:t>‹#›</a:t>
            </a:fld>
            <a:endParaRPr lang="ro-RO"/>
          </a:p>
        </p:txBody>
      </p:sp>
    </p:spTree>
    <p:extLst>
      <p:ext uri="{BB962C8B-B14F-4D97-AF65-F5344CB8AC3E}">
        <p14:creationId xmlns:p14="http://schemas.microsoft.com/office/powerpoint/2010/main" val="850417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o-RO"/>
          </a:p>
        </p:txBody>
      </p:sp>
      <p:sp>
        <p:nvSpPr>
          <p:cNvPr id="4" name="Slide Number Placeholder 3"/>
          <p:cNvSpPr>
            <a:spLocks noGrp="1"/>
          </p:cNvSpPr>
          <p:nvPr>
            <p:ph type="sldNum" sz="quarter" idx="10"/>
          </p:nvPr>
        </p:nvSpPr>
        <p:spPr/>
        <p:txBody>
          <a:bodyPr/>
          <a:lstStyle/>
          <a:p>
            <a:fld id="{53E111A1-8C91-4894-960A-77A31E395DB2}" type="slidenum">
              <a:rPr lang="ro-RO" smtClean="0"/>
              <a:pPr/>
              <a:t>1</a:t>
            </a:fld>
            <a:endParaRPr lang="ro-R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ro-R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ro-RO"/>
          </a:p>
        </p:txBody>
      </p:sp>
      <p:sp>
        <p:nvSpPr>
          <p:cNvPr id="4" name="Date Placeholder 3"/>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o-R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Date Placeholder 4"/>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ro-R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7" name="Date Placeholder 6"/>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Date Placeholder 2"/>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o-R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o-R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ro-R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10"/>
          </p:nvPr>
        </p:nvSpPr>
        <p:spPr/>
        <p:txBody>
          <a:bodyPr/>
          <a:lstStyle/>
          <a:p>
            <a:fld id="{2E801BE7-DE45-49D0-984E-B55779ED0C3D}" type="datetimeFigureOut">
              <a:rPr lang="ro-RO" smtClean="0"/>
              <a:pPr/>
              <a:t>04.03.2020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4E0E36AB-D3FE-46B2-9636-FBE20E482B14}"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ro-R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801BE7-DE45-49D0-984E-B55779ED0C3D}" type="datetimeFigureOut">
              <a:rPr lang="ro-RO" smtClean="0"/>
              <a:pPr/>
              <a:t>04.03.2020</a:t>
            </a:fld>
            <a:endParaRPr lang="ro-R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0E36AB-D3FE-46B2-9636-FBE20E482B14}" type="slidenum">
              <a:rPr lang="ro-RO" smtClean="0"/>
              <a:pPr/>
              <a:t>‹#›</a:t>
            </a:fld>
            <a:endParaRPr lang="ro-R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http://www.erasmusplus.ro/images/erasmus.jpg"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http://www.erasmusplus.ro/images/erasmus.jp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http://www.erasmusplus.ro/images/erasmus.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http://www.erasmusplus.ro/images/erasmus.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http://www.erasmusplus.ro/images/erasmus.jpg"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jpeg"/><Relationship Id="rId7"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http://www.erasmusplus.ro/images/erasmus.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http://www.erasmusplus.ro/images/erasmus.jpg"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jpeg"/><Relationship Id="rId7"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http://www.erasmusplus.ro/images/erasmus.jpg" TargetMode="External"/><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http://www.erasmusplus.ro/images/erasmus.jp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7.jpeg"/><Relationship Id="rId7" Type="http://schemas.openxmlformats.org/officeDocument/2006/relationships/image" Target="../media/image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http://www.erasmusplus.ro/images/erasmus.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http://www.erasmusplus.ro/images/erasmus.jpg"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jpeg"/><Relationship Id="rId7"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http://www.erasmusplus.ro/images/erasmus.jp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http://www.erasmusplus.ro/images/erasmus.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7.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http://www.erasmusplus.ro/images/erasmus.jpg" TargetMode="External"/><Relationship Id="rId5" Type="http://schemas.openxmlformats.org/officeDocument/2006/relationships/image" Target="../media/image2.jpe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http://www.erasmusplus.ro/images/erasmus.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0.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http://www.erasmusplus.ro/images/erasmus.jpg"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jpeg"/><Relationship Id="rId7"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http://www.erasmusplus.ro/images/erasmus.jpg" TargetMode="External"/><Relationship Id="rId9" Type="http://schemas.openxmlformats.org/officeDocument/2006/relationships/image" Target="../media/image35.jpeg"/></Relationships>
</file>

<file path=ppt/slides/_rels/slide18.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2.jpeg"/><Relationship Id="rId7" Type="http://schemas.openxmlformats.org/officeDocument/2006/relationships/image" Target="../media/image39.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http://www.erasmusplus.ro/images/erasmus.jpg"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2.jpeg"/><Relationship Id="rId7" Type="http://schemas.openxmlformats.org/officeDocument/2006/relationships/image" Target="../media/image43.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http://www.erasmusplus.ro/images/erasmus.jpg" TargetMode="External"/><Relationship Id="rId9" Type="http://schemas.openxmlformats.org/officeDocument/2006/relationships/image" Target="../media/image45.jpeg"/></Relationships>
</file>

<file path=ppt/slides/_rels/slide20.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2.jpeg"/><Relationship Id="rId7" Type="http://schemas.openxmlformats.org/officeDocument/2006/relationships/image" Target="../media/image49.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http://www.erasmusplus.ro/images/erasmus.jpg" TargetMode="External"/><Relationship Id="rId9" Type="http://schemas.openxmlformats.org/officeDocument/2006/relationships/image" Target="../media/image51.jpeg"/></Relationships>
</file>

<file path=ppt/slides/_rels/slide2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2.jpeg"/><Relationship Id="rId7" Type="http://schemas.openxmlformats.org/officeDocument/2006/relationships/image" Target="../media/image55.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10" Type="http://schemas.openxmlformats.org/officeDocument/2006/relationships/image" Target="../media/image58.jpeg"/><Relationship Id="rId4" Type="http://schemas.openxmlformats.org/officeDocument/2006/relationships/image" Target="http://www.erasmusplus.ro/images/erasmus.jpg" TargetMode="External"/><Relationship Id="rId9" Type="http://schemas.openxmlformats.org/officeDocument/2006/relationships/image" Target="../media/image57.jpeg"/></Relationships>
</file>

<file path=ppt/slides/_rels/slide22.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2.jpeg"/><Relationship Id="rId7" Type="http://schemas.openxmlformats.org/officeDocument/2006/relationships/image" Target="../media/image61.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10" Type="http://schemas.openxmlformats.org/officeDocument/2006/relationships/image" Target="../media/image64.jpeg"/><Relationship Id="rId4" Type="http://schemas.openxmlformats.org/officeDocument/2006/relationships/image" Target="http://www.erasmusplus.ro/images/erasmus.jpg" TargetMode="External"/><Relationship Id="rId9" Type="http://schemas.openxmlformats.org/officeDocument/2006/relationships/image" Target="../media/image63.jpeg"/></Relationships>
</file>

<file path=ppt/slides/_rels/slide23.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2.jpeg"/><Relationship Id="rId7" Type="http://schemas.openxmlformats.org/officeDocument/2006/relationships/image" Target="../media/image67.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10" Type="http://schemas.openxmlformats.org/officeDocument/2006/relationships/image" Target="../media/image70.jpeg"/><Relationship Id="rId4" Type="http://schemas.openxmlformats.org/officeDocument/2006/relationships/image" Target="http://www.erasmusplus.ro/images/erasmus.jpg" TargetMode="External"/><Relationship Id="rId9" Type="http://schemas.openxmlformats.org/officeDocument/2006/relationships/image" Target="../media/image69.jpeg"/></Relationships>
</file>

<file path=ppt/slides/_rels/slide2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2.jpeg"/><Relationship Id="rId7" Type="http://schemas.openxmlformats.org/officeDocument/2006/relationships/image" Target="../media/image73.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10" Type="http://schemas.openxmlformats.org/officeDocument/2006/relationships/image" Target="../media/image76.jpeg"/><Relationship Id="rId4" Type="http://schemas.openxmlformats.org/officeDocument/2006/relationships/image" Target="http://www.erasmusplus.ro/images/erasmus.jpg" TargetMode="External"/><Relationship Id="rId9" Type="http://schemas.openxmlformats.org/officeDocument/2006/relationships/image" Target="../media/image75.jpeg"/></Relationships>
</file>

<file path=ppt/slides/_rels/slide25.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2.jpeg"/><Relationship Id="rId7" Type="http://schemas.openxmlformats.org/officeDocument/2006/relationships/image" Target="../media/image79.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10" Type="http://schemas.openxmlformats.org/officeDocument/2006/relationships/image" Target="../media/image82.jpeg"/><Relationship Id="rId4" Type="http://schemas.openxmlformats.org/officeDocument/2006/relationships/image" Target="http://www.erasmusplus.ro/images/erasmus.jpg" TargetMode="External"/><Relationship Id="rId9" Type="http://schemas.openxmlformats.org/officeDocument/2006/relationships/image" Target="../media/image81.jpeg"/></Relationships>
</file>

<file path=ppt/slides/_rels/slide26.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2.jpeg"/><Relationship Id="rId7" Type="http://schemas.openxmlformats.org/officeDocument/2006/relationships/image" Target="../media/image85.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10" Type="http://schemas.openxmlformats.org/officeDocument/2006/relationships/image" Target="../media/image88.jpeg"/><Relationship Id="rId4" Type="http://schemas.openxmlformats.org/officeDocument/2006/relationships/image" Target="http://www.erasmusplus.ro/images/erasmus.jpg" TargetMode="External"/><Relationship Id="rId9" Type="http://schemas.openxmlformats.org/officeDocument/2006/relationships/image" Target="../media/image87.jpeg"/></Relationships>
</file>

<file path=ppt/slides/_rels/slide27.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2.jpeg"/><Relationship Id="rId7" Type="http://schemas.openxmlformats.org/officeDocument/2006/relationships/image" Target="../media/image91.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9.jpeg"/><Relationship Id="rId10" Type="http://schemas.openxmlformats.org/officeDocument/2006/relationships/image" Target="../media/image94.jpeg"/><Relationship Id="rId4" Type="http://schemas.openxmlformats.org/officeDocument/2006/relationships/image" Target="http://www.erasmusplus.ro/images/erasmus.jpg" TargetMode="External"/><Relationship Id="rId9" Type="http://schemas.openxmlformats.org/officeDocument/2006/relationships/image" Target="../media/image93.jpeg"/></Relationships>
</file>

<file path=ppt/slides/_rels/slide28.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2.jpeg"/><Relationship Id="rId7" Type="http://schemas.openxmlformats.org/officeDocument/2006/relationships/image" Target="../media/image9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lisbon-tourism.com/ro/obiective-turistice-lisabona/districte-in-lisabona/belem.html" TargetMode="External"/><Relationship Id="rId5" Type="http://schemas.openxmlformats.org/officeDocument/2006/relationships/image" Target="../media/image95.jpeg"/><Relationship Id="rId4" Type="http://schemas.openxmlformats.org/officeDocument/2006/relationships/image" Target="http://www.erasmusplus.ro/images/erasmus.jpg"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2.jpeg"/><Relationship Id="rId7" Type="http://schemas.openxmlformats.org/officeDocument/2006/relationships/image" Target="../media/image100.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99.jpeg"/><Relationship Id="rId5" Type="http://schemas.openxmlformats.org/officeDocument/2006/relationships/image" Target="../media/image98.jpeg"/><Relationship Id="rId10" Type="http://schemas.openxmlformats.org/officeDocument/2006/relationships/image" Target="../media/image103.jpeg"/><Relationship Id="rId4" Type="http://schemas.openxmlformats.org/officeDocument/2006/relationships/image" Target="http://www.erasmusplus.ro/images/erasmus.jpg" TargetMode="External"/><Relationship Id="rId9" Type="http://schemas.openxmlformats.org/officeDocument/2006/relationships/image" Target="../media/image102.jpeg"/></Relationships>
</file>

<file path=ppt/slides/_rels/slide30.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2.jpeg"/><Relationship Id="rId7" Type="http://schemas.openxmlformats.org/officeDocument/2006/relationships/image" Target="../media/image10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http://www.erasmusplus.ro/images/erasmus.jpg"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2.jpeg"/><Relationship Id="rId7" Type="http://schemas.openxmlformats.org/officeDocument/2006/relationships/image" Target="../media/image110.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09.jpeg"/><Relationship Id="rId5" Type="http://schemas.openxmlformats.org/officeDocument/2006/relationships/image" Target="../media/image108.jpeg"/><Relationship Id="rId10" Type="http://schemas.openxmlformats.org/officeDocument/2006/relationships/image" Target="../media/image113.jpeg"/><Relationship Id="rId4" Type="http://schemas.openxmlformats.org/officeDocument/2006/relationships/image" Target="http://www.erasmusplus.ro/images/erasmus.jpg" TargetMode="External"/><Relationship Id="rId9" Type="http://schemas.openxmlformats.org/officeDocument/2006/relationships/image" Target="../media/image112.jpeg"/></Relationships>
</file>

<file path=ppt/slides/_rels/slide32.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2.jpeg"/><Relationship Id="rId7" Type="http://schemas.openxmlformats.org/officeDocument/2006/relationships/image" Target="../media/image11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http://www.erasmusplus.ro/images/erasmus.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857224" y="21429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o-RO"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6" name="Imagine 1" descr="backup plan"/>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4" r:link="rId5">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11"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2"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10" name="TextBox 9"/>
          <p:cNvSpPr txBox="1"/>
          <p:nvPr/>
        </p:nvSpPr>
        <p:spPr>
          <a:xfrm>
            <a:off x="928662" y="2143116"/>
            <a:ext cx="7286676" cy="2862322"/>
          </a:xfrm>
          <a:prstGeom prst="rect">
            <a:avLst/>
          </a:prstGeom>
          <a:noFill/>
        </p:spPr>
        <p:txBody>
          <a:bodyPr wrap="square" rtlCol="0">
            <a:spAutoFit/>
          </a:bodyPr>
          <a:lstStyle/>
          <a:p>
            <a:pPr algn="ctr"/>
            <a:r>
              <a:rPr lang="vi-VN" b="1" dirty="0"/>
              <a:t>Proiect ERASMUS + ”Modele de integrare socio-profesională a persoanelor cu dizabilitati la standarde europene”</a:t>
            </a:r>
            <a:endParaRPr lang="ro-RO" b="1" dirty="0"/>
          </a:p>
          <a:p>
            <a:pPr algn="ctr"/>
            <a:r>
              <a:rPr lang="vi-VN" b="1" dirty="0"/>
              <a:t>2017 – 1RO01 – KA102 – 036858 – </a:t>
            </a:r>
            <a:endParaRPr lang="ro-RO" b="1" dirty="0"/>
          </a:p>
          <a:p>
            <a:pPr algn="ctr"/>
            <a:r>
              <a:rPr lang="vi-VN" b="1" dirty="0"/>
              <a:t>26 noiembrie – 9 decembrie 2017</a:t>
            </a:r>
            <a:br>
              <a:rPr lang="ro-RO" dirty="0"/>
            </a:br>
            <a:br>
              <a:rPr lang="ro-RO" dirty="0"/>
            </a:br>
            <a:r>
              <a:rPr lang="ro-RO" b="1" dirty="0">
                <a:latin typeface="Times New Roman" pitchFamily="18" charset="0"/>
                <a:cs typeface="Times New Roman" pitchFamily="18" charset="0"/>
              </a:rPr>
              <a:t>FLUXUL  I – Portugalia, Montijo</a:t>
            </a:r>
          </a:p>
          <a:p>
            <a:pPr algn="ctr"/>
            <a:endParaRPr lang="ro-RO" b="1" dirty="0">
              <a:latin typeface="Times New Roman" pitchFamily="18" charset="0"/>
              <a:cs typeface="Times New Roman" pitchFamily="18" charset="0"/>
            </a:endParaRPr>
          </a:p>
          <a:p>
            <a:pPr algn="ctr"/>
            <a:r>
              <a:rPr lang="ro-RO" b="1" dirty="0">
                <a:latin typeface="Times New Roman" pitchFamily="18" charset="0"/>
                <a:cs typeface="Times New Roman" pitchFamily="18" charset="0"/>
              </a:rPr>
              <a:t>Parteneri în cadrul proiectului: Escola Profissional do Montijo – Associa</a:t>
            </a:r>
            <a:r>
              <a:rPr lang="ro-RO" dirty="0">
                <a:latin typeface="Times New Roman" pitchFamily="18" charset="0"/>
                <a:cs typeface="Times New Roman" pitchFamily="18" charset="0"/>
              </a:rPr>
              <a:t></a:t>
            </a:r>
            <a:r>
              <a:rPr lang="ro-RO" b="1" dirty="0">
                <a:latin typeface="Times New Roman" pitchFamily="18" charset="0"/>
                <a:cs typeface="Times New Roman" pitchFamily="18" charset="0"/>
              </a:rPr>
              <a:t>ção para a Formaço Profissional e Desenvolvimento do Montijo</a:t>
            </a:r>
          </a:p>
          <a:p>
            <a:pPr algn="ctr"/>
            <a:endParaRPr lang="ro-RO"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6"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8" name="TextBox 7"/>
          <p:cNvSpPr txBox="1"/>
          <p:nvPr/>
        </p:nvSpPr>
        <p:spPr>
          <a:xfrm>
            <a:off x="857224" y="1571612"/>
            <a:ext cx="7286676" cy="369332"/>
          </a:xfrm>
          <a:prstGeom prst="rect">
            <a:avLst/>
          </a:prstGeom>
          <a:noFill/>
        </p:spPr>
        <p:txBody>
          <a:bodyPr wrap="square" rtlCol="0">
            <a:spAutoFit/>
          </a:bodyPr>
          <a:lstStyle/>
          <a:p>
            <a:pPr algn="ctr"/>
            <a:r>
              <a:rPr lang="ro-RO" b="1" dirty="0"/>
              <a:t>SOSIREA ÎN LISABONA - PORTUGALIA</a:t>
            </a:r>
            <a:endParaRPr lang="ro-RO" b="1" dirty="0">
              <a:latin typeface="Times New Roman" pitchFamily="18" charset="0"/>
              <a:cs typeface="Times New Roman" pitchFamily="18" charset="0"/>
            </a:endParaRPr>
          </a:p>
        </p:txBody>
      </p:sp>
      <p:pic>
        <p:nvPicPr>
          <p:cNvPr id="11" name="Picture 10" descr="IMG_0239.JPG"/>
          <p:cNvPicPr>
            <a:picLocks noChangeAspect="1"/>
          </p:cNvPicPr>
          <p:nvPr/>
        </p:nvPicPr>
        <p:blipFill>
          <a:blip r:embed="rId5" cstate="print"/>
          <a:stretch>
            <a:fillRect/>
          </a:stretch>
        </p:blipFill>
        <p:spPr>
          <a:xfrm>
            <a:off x="428596" y="4214818"/>
            <a:ext cx="3240000" cy="2160000"/>
          </a:xfrm>
          <a:prstGeom prst="rect">
            <a:avLst/>
          </a:prstGeom>
        </p:spPr>
      </p:pic>
      <p:pic>
        <p:nvPicPr>
          <p:cNvPr id="13" name="Picture 12" descr="IMG_0240.JPG"/>
          <p:cNvPicPr>
            <a:picLocks noChangeAspect="1"/>
          </p:cNvPicPr>
          <p:nvPr/>
        </p:nvPicPr>
        <p:blipFill>
          <a:blip r:embed="rId6" cstate="print"/>
          <a:stretch>
            <a:fillRect/>
          </a:stretch>
        </p:blipFill>
        <p:spPr>
          <a:xfrm>
            <a:off x="2786050" y="1928802"/>
            <a:ext cx="3240000" cy="2160000"/>
          </a:xfrm>
          <a:prstGeom prst="rect">
            <a:avLst/>
          </a:prstGeom>
        </p:spPr>
      </p:pic>
      <p:pic>
        <p:nvPicPr>
          <p:cNvPr id="14" name="Picture 13" descr="IMG_0241.JPG"/>
          <p:cNvPicPr>
            <a:picLocks noChangeAspect="1"/>
          </p:cNvPicPr>
          <p:nvPr/>
        </p:nvPicPr>
        <p:blipFill>
          <a:blip r:embed="rId7" cstate="print"/>
          <a:stretch>
            <a:fillRect/>
          </a:stretch>
        </p:blipFill>
        <p:spPr>
          <a:xfrm>
            <a:off x="5072066" y="4214818"/>
            <a:ext cx="3240000" cy="2160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8"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9" name="Picture 8"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12"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3"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15" name="TextBox 14"/>
          <p:cNvSpPr txBox="1"/>
          <p:nvPr/>
        </p:nvSpPr>
        <p:spPr>
          <a:xfrm>
            <a:off x="714348" y="1928802"/>
            <a:ext cx="7572428" cy="4201150"/>
          </a:xfrm>
          <a:prstGeom prst="rect">
            <a:avLst/>
          </a:prstGeom>
          <a:noFill/>
        </p:spPr>
        <p:txBody>
          <a:bodyPr wrap="square" rtlCol="0">
            <a:spAutoFit/>
          </a:bodyPr>
          <a:lstStyle/>
          <a:p>
            <a:pPr algn="ctr"/>
            <a:r>
              <a:rPr lang="ro-RO" sz="2800" b="1" dirty="0"/>
              <a:t>GRUPUL ȚINTĂ:</a:t>
            </a:r>
          </a:p>
          <a:p>
            <a:pPr algn="just"/>
            <a:br>
              <a:rPr lang="ro-RO" sz="1500" dirty="0"/>
            </a:br>
            <a:r>
              <a:rPr lang="ro-RO" sz="2800" dirty="0"/>
              <a:t>     Participanții din grupul țintă au fost 10 elevi cu deficințe mintale și asociate cu certificat de orientare, din clasa a IX-a H - Școala Profesională Specială nr. 3 și clasa a IX-a C de la Școala Profesională Specială nr. 2, domeniul de pregătire Construcţii, instalaţii şi lucrări publice, calificarea profesională – Zugrav, ipsosar, vopsitor, tapetar – nivelul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5" name="Picture 4"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6"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7"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8" name="TextBox 7"/>
          <p:cNvSpPr txBox="1"/>
          <p:nvPr/>
        </p:nvSpPr>
        <p:spPr>
          <a:xfrm>
            <a:off x="1071538" y="1857364"/>
            <a:ext cx="7143800" cy="4093428"/>
          </a:xfrm>
          <a:prstGeom prst="rect">
            <a:avLst/>
          </a:prstGeom>
          <a:noFill/>
        </p:spPr>
        <p:txBody>
          <a:bodyPr wrap="square" rtlCol="0">
            <a:spAutoFit/>
          </a:bodyPr>
          <a:lstStyle/>
          <a:p>
            <a:pPr algn="ctr"/>
            <a:r>
              <a:rPr lang="ro-RO" sz="2400" b="1" dirty="0"/>
              <a:t>DESCRIEREA ACTIVITĂȚII</a:t>
            </a:r>
          </a:p>
          <a:p>
            <a:endParaRPr lang="ro-RO" dirty="0"/>
          </a:p>
          <a:p>
            <a:pPr algn="just"/>
            <a:r>
              <a:rPr lang="ro-RO" sz="2000" dirty="0">
                <a:latin typeface="+mj-lt"/>
              </a:rPr>
              <a:t>     Participanții au desfășurat stagiul de formare practică pe parcursul a 10 zile în </a:t>
            </a:r>
            <a:r>
              <a:rPr lang="ro-RO" sz="2000" dirty="0">
                <a:latin typeface="+mj-lt"/>
                <a:cs typeface="Times New Roman" pitchFamily="18" charset="0"/>
              </a:rPr>
              <a:t>Escola Profissional do Montijo, la Associação para a Formaço Profissional e Desenvolvimento și la Școala de Muzică din Montijo, derulând activități specifice profesiei de Zugrav, ipsosar, vopsitor, tapetar.</a:t>
            </a:r>
          </a:p>
          <a:p>
            <a:pPr algn="just"/>
            <a:r>
              <a:rPr lang="ro-RO" sz="2000" dirty="0">
                <a:latin typeface="+mj-lt"/>
                <a:cs typeface="Times New Roman" pitchFamily="18" charset="0"/>
              </a:rPr>
              <a:t>     Pe parcursul stagiului, elevii au dobândit competențe profesionale în conformitate cu Curriculum Național pentru învățământul profesional special – clasa a IX-a de studiu, domeniul Zugrav, ipsosar, vopsitor, tapetar, nivelul 3 de calificare profesională.</a:t>
            </a:r>
          </a:p>
          <a:p>
            <a:r>
              <a:rPr lang="ro-RO"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6"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4" name="Picture 13" descr="DSCN0067.JPG"/>
          <p:cNvPicPr>
            <a:picLocks noChangeAspect="1"/>
          </p:cNvPicPr>
          <p:nvPr/>
        </p:nvPicPr>
        <p:blipFill>
          <a:blip r:embed="rId5" cstate="print">
            <a:lum bright="10000" contrast="10000"/>
          </a:blip>
          <a:stretch>
            <a:fillRect/>
          </a:stretch>
        </p:blipFill>
        <p:spPr>
          <a:xfrm>
            <a:off x="1428728" y="1643050"/>
            <a:ext cx="6191292" cy="46434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6"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5" name="Picture 14" descr="DSCN0057.JPG"/>
          <p:cNvPicPr>
            <a:picLocks noChangeAspect="1"/>
          </p:cNvPicPr>
          <p:nvPr/>
        </p:nvPicPr>
        <p:blipFill>
          <a:blip r:embed="rId5" cstate="print">
            <a:lum bright="10000"/>
          </a:blip>
          <a:stretch>
            <a:fillRect/>
          </a:stretch>
        </p:blipFill>
        <p:spPr>
          <a:xfrm>
            <a:off x="903372" y="1571612"/>
            <a:ext cx="3240000" cy="2430000"/>
          </a:xfrm>
          <a:prstGeom prst="rect">
            <a:avLst/>
          </a:prstGeom>
        </p:spPr>
      </p:pic>
      <p:pic>
        <p:nvPicPr>
          <p:cNvPr id="17" name="Picture 16" descr="DSCN0036.JPG"/>
          <p:cNvPicPr>
            <a:picLocks noChangeAspect="1"/>
          </p:cNvPicPr>
          <p:nvPr/>
        </p:nvPicPr>
        <p:blipFill>
          <a:blip r:embed="rId6" cstate="print"/>
          <a:stretch>
            <a:fillRect/>
          </a:stretch>
        </p:blipFill>
        <p:spPr>
          <a:xfrm>
            <a:off x="4786314" y="1571612"/>
            <a:ext cx="3240000" cy="2430000"/>
          </a:xfrm>
          <a:prstGeom prst="rect">
            <a:avLst/>
          </a:prstGeom>
        </p:spPr>
      </p:pic>
      <p:pic>
        <p:nvPicPr>
          <p:cNvPr id="16" name="Picture 15" descr="DSCN0058.JPG"/>
          <p:cNvPicPr>
            <a:picLocks noChangeAspect="1"/>
          </p:cNvPicPr>
          <p:nvPr/>
        </p:nvPicPr>
        <p:blipFill>
          <a:blip r:embed="rId7" cstate="print">
            <a:lum bright="10000"/>
          </a:blip>
          <a:stretch>
            <a:fillRect/>
          </a:stretch>
        </p:blipFill>
        <p:spPr>
          <a:xfrm>
            <a:off x="4786314" y="4070833"/>
            <a:ext cx="3240000" cy="2430001"/>
          </a:xfrm>
          <a:prstGeom prst="rect">
            <a:avLst/>
          </a:prstGeom>
        </p:spPr>
      </p:pic>
      <p:pic>
        <p:nvPicPr>
          <p:cNvPr id="19" name="Picture 18" descr="DSCN0043.JPG"/>
          <p:cNvPicPr>
            <a:picLocks noChangeAspect="1"/>
          </p:cNvPicPr>
          <p:nvPr/>
        </p:nvPicPr>
        <p:blipFill>
          <a:blip r:embed="rId8" cstate="print">
            <a:lum bright="10000"/>
          </a:blip>
          <a:stretch>
            <a:fillRect/>
          </a:stretch>
        </p:blipFill>
        <p:spPr>
          <a:xfrm>
            <a:off x="903372" y="4071942"/>
            <a:ext cx="3240000" cy="2430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6"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16" name="TextBox 15"/>
          <p:cNvSpPr txBox="1"/>
          <p:nvPr/>
        </p:nvSpPr>
        <p:spPr>
          <a:xfrm>
            <a:off x="928662" y="2030450"/>
            <a:ext cx="7000924" cy="3970318"/>
          </a:xfrm>
          <a:prstGeom prst="rect">
            <a:avLst/>
          </a:prstGeom>
          <a:noFill/>
        </p:spPr>
        <p:txBody>
          <a:bodyPr wrap="square" rtlCol="0">
            <a:spAutoFit/>
          </a:bodyPr>
          <a:lstStyle/>
          <a:p>
            <a:pPr algn="ctr"/>
            <a:r>
              <a:rPr lang="ro-RO" b="1" dirty="0"/>
              <a:t>Cunoștințe, deprinderi și competențe dobândite</a:t>
            </a:r>
          </a:p>
          <a:p>
            <a:r>
              <a:rPr lang="ro-RO" b="1" dirty="0"/>
              <a:t>Deprinderi:</a:t>
            </a:r>
          </a:p>
          <a:p>
            <a:r>
              <a:rPr lang="ro-RO" dirty="0"/>
              <a:t>	- identificarea zugrăvelilor existente pe stratul suport vechi</a:t>
            </a:r>
          </a:p>
          <a:p>
            <a:r>
              <a:rPr lang="ro-RO" dirty="0"/>
              <a:t>	- recunoașterea metodelor specifice pentru decopertarea 		  zugrăvelii existente</a:t>
            </a:r>
          </a:p>
          <a:p>
            <a:r>
              <a:rPr lang="ro-RO" dirty="0"/>
              <a:t>	- orientarea și organizarea la locul de muncă</a:t>
            </a:r>
          </a:p>
          <a:p>
            <a:r>
              <a:rPr lang="ro-RO" dirty="0"/>
              <a:t>	- identificarea a SDV-urilor și a materialelor folosite în 	  	  executarea lucrărilor</a:t>
            </a:r>
          </a:p>
          <a:p>
            <a:r>
              <a:rPr lang="ro-RO" dirty="0"/>
              <a:t>	- executarea operațiilor de curățare, decopertare, curățare și </a:t>
            </a:r>
          </a:p>
          <a:p>
            <a:r>
              <a:rPr lang="ro-RO" dirty="0"/>
              <a:t>	  desprăfuire a stratului suport existent</a:t>
            </a:r>
          </a:p>
          <a:p>
            <a:r>
              <a:rPr lang="ro-RO" dirty="0"/>
              <a:t>	- pregătirea și aplicarea gletului</a:t>
            </a:r>
          </a:p>
          <a:p>
            <a:r>
              <a:rPr lang="ro-RO" dirty="0"/>
              <a:t>	- prepararea și aplicarea vopselei lavabile</a:t>
            </a:r>
          </a:p>
          <a:p>
            <a:r>
              <a:rPr lang="ro-RO" dirty="0"/>
              <a:t>	- prepararea și aplicarea vopselei pe material suport metalic</a:t>
            </a:r>
          </a:p>
          <a:p>
            <a:r>
              <a:rPr lang="ro-RO" dirty="0"/>
              <a:t>	- colaborarea cu membrii echipei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6"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4" name="Picture 13" descr="IMG_0492.JPG"/>
          <p:cNvPicPr>
            <a:picLocks noChangeAspect="1"/>
          </p:cNvPicPr>
          <p:nvPr/>
        </p:nvPicPr>
        <p:blipFill>
          <a:blip r:embed="rId5" cstate="print"/>
          <a:stretch>
            <a:fillRect/>
          </a:stretch>
        </p:blipFill>
        <p:spPr>
          <a:xfrm>
            <a:off x="5884362" y="1563579"/>
            <a:ext cx="2880000" cy="1919999"/>
          </a:xfrm>
          <a:prstGeom prst="rect">
            <a:avLst/>
          </a:prstGeom>
        </p:spPr>
      </p:pic>
      <p:pic>
        <p:nvPicPr>
          <p:cNvPr id="15" name="Picture 14" descr="IMG_0490.JPG"/>
          <p:cNvPicPr>
            <a:picLocks noChangeAspect="1"/>
          </p:cNvPicPr>
          <p:nvPr/>
        </p:nvPicPr>
        <p:blipFill>
          <a:blip r:embed="rId6" cstate="print"/>
          <a:stretch>
            <a:fillRect/>
          </a:stretch>
        </p:blipFill>
        <p:spPr>
          <a:xfrm>
            <a:off x="383636" y="1723314"/>
            <a:ext cx="2880000" cy="1920000"/>
          </a:xfrm>
          <a:prstGeom prst="rect">
            <a:avLst/>
          </a:prstGeom>
        </p:spPr>
      </p:pic>
      <p:pic>
        <p:nvPicPr>
          <p:cNvPr id="18" name="Picture 17" descr="IMG_0488.JPG"/>
          <p:cNvPicPr>
            <a:picLocks noChangeAspect="1"/>
          </p:cNvPicPr>
          <p:nvPr/>
        </p:nvPicPr>
        <p:blipFill>
          <a:blip r:embed="rId7" cstate="print"/>
          <a:stretch>
            <a:fillRect/>
          </a:stretch>
        </p:blipFill>
        <p:spPr>
          <a:xfrm>
            <a:off x="406116" y="4223644"/>
            <a:ext cx="2880000" cy="1920000"/>
          </a:xfrm>
          <a:prstGeom prst="rect">
            <a:avLst/>
          </a:prstGeom>
        </p:spPr>
      </p:pic>
      <p:pic>
        <p:nvPicPr>
          <p:cNvPr id="19" name="Picture 18" descr="IMG_0482.JPG"/>
          <p:cNvPicPr>
            <a:picLocks noChangeAspect="1"/>
          </p:cNvPicPr>
          <p:nvPr/>
        </p:nvPicPr>
        <p:blipFill>
          <a:blip r:embed="rId8" cstate="print"/>
          <a:stretch>
            <a:fillRect/>
          </a:stretch>
        </p:blipFill>
        <p:spPr>
          <a:xfrm rot="5400000">
            <a:off x="2817148" y="2741306"/>
            <a:ext cx="3536182" cy="2357454"/>
          </a:xfrm>
          <a:prstGeom prst="rect">
            <a:avLst/>
          </a:prstGeom>
        </p:spPr>
      </p:pic>
      <p:pic>
        <p:nvPicPr>
          <p:cNvPr id="20" name="Picture 19" descr="IMG_0486.JPG"/>
          <p:cNvPicPr>
            <a:picLocks noChangeAspect="1"/>
          </p:cNvPicPr>
          <p:nvPr/>
        </p:nvPicPr>
        <p:blipFill>
          <a:blip r:embed="rId9" cstate="print"/>
          <a:stretch>
            <a:fillRect/>
          </a:stretch>
        </p:blipFill>
        <p:spPr>
          <a:xfrm>
            <a:off x="5906842" y="4223644"/>
            <a:ext cx="2880000" cy="1920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500" b="0" i="0" u="none" strike="noStrike" kern="1200" cap="none" spc="0" normalizeH="0" baseline="0" noProof="0">
                <a:ln>
                  <a:noFill/>
                </a:ln>
                <a:solidFill>
                  <a:schemeClr val="tx1"/>
                </a:solidFill>
                <a:effectLst/>
                <a:uLnTx/>
                <a:uFillTx/>
                <a:latin typeface="+mj-lt"/>
                <a:ea typeface="+mj-ea"/>
                <a:cs typeface="+mj-cs"/>
              </a:rPr>
              <a:t>ŞCOALA PROFESIONALĂ SPECIALĂ NR. 3</a:t>
            </a:r>
            <a:br>
              <a:rPr kumimoji="0" lang="ro-RO" sz="1500" b="0" i="0" u="none" strike="noStrike" kern="1200" cap="none" spc="0" normalizeH="0" baseline="0" noProof="0">
                <a:ln>
                  <a:noFill/>
                </a:ln>
                <a:solidFill>
                  <a:schemeClr val="tx1"/>
                </a:solidFill>
                <a:effectLst/>
                <a:uLnTx/>
                <a:uFillTx/>
                <a:latin typeface="+mj-lt"/>
                <a:ea typeface="+mj-ea"/>
                <a:cs typeface="+mj-cs"/>
              </a:rPr>
            </a:br>
            <a:r>
              <a:rPr kumimoji="0" lang="ro-RO" sz="1500" b="0" i="0" u="none" strike="noStrike" kern="1200" cap="none" spc="0" normalizeH="0" baseline="0" noProof="0">
                <a:ln>
                  <a:noFill/>
                </a:ln>
                <a:solidFill>
                  <a:schemeClr val="tx1"/>
                </a:solidFill>
                <a:effectLst/>
                <a:uLnTx/>
                <a:uFillTx/>
                <a:latin typeface="+mj-lt"/>
                <a:ea typeface="+mj-ea"/>
                <a:cs typeface="+mj-cs"/>
              </a:rPr>
              <a:t>Str. Marcel Iancu nr. 7, Sector 2, Bucureşti</a:t>
            </a:r>
            <a:br>
              <a:rPr kumimoji="0" lang="ro-RO" sz="1500" b="0" i="0" u="none" strike="noStrike" kern="1200" cap="none" spc="0" normalizeH="0" baseline="0" noProof="0">
                <a:ln>
                  <a:noFill/>
                </a:ln>
                <a:solidFill>
                  <a:schemeClr val="tx1"/>
                </a:solidFill>
                <a:effectLst/>
                <a:uLnTx/>
                <a:uFillTx/>
                <a:latin typeface="+mj-lt"/>
                <a:ea typeface="+mj-ea"/>
                <a:cs typeface="+mj-cs"/>
              </a:rPr>
            </a:br>
            <a:r>
              <a:rPr kumimoji="0" lang="ro-RO" sz="1500" b="0" i="0" u="none" strike="noStrike" kern="1200" cap="none" spc="0" normalizeH="0" baseline="0" noProof="0">
                <a:ln>
                  <a:noFill/>
                </a:ln>
                <a:solidFill>
                  <a:schemeClr val="tx1"/>
                </a:solidFill>
                <a:effectLst/>
                <a:uLnTx/>
                <a:uFillTx/>
                <a:latin typeface="+mj-lt"/>
                <a:ea typeface="+mj-ea"/>
                <a:cs typeface="+mj-cs"/>
              </a:rPr>
              <a:t>Tel./ Fax 021/ 210.66.70</a:t>
            </a:r>
            <a:br>
              <a:rPr kumimoji="0" lang="ro-RO" sz="1500" b="0" i="0" u="none" strike="noStrike" kern="1200" cap="none" spc="0" normalizeH="0" baseline="0" noProof="0">
                <a:ln>
                  <a:noFill/>
                </a:ln>
                <a:solidFill>
                  <a:schemeClr val="tx1"/>
                </a:solidFill>
                <a:effectLst/>
                <a:uLnTx/>
                <a:uFillTx/>
                <a:latin typeface="+mj-lt"/>
                <a:ea typeface="+mj-ea"/>
                <a:cs typeface="+mj-cs"/>
              </a:rPr>
            </a:br>
            <a:r>
              <a:rPr kumimoji="0" lang="ro-RO" sz="1500" b="0" i="0" u="none" strike="noStrike" kern="1200" cap="none" spc="0" normalizeH="0" baseline="0" noProof="0">
                <a:ln>
                  <a:noFill/>
                </a:ln>
                <a:solidFill>
                  <a:schemeClr val="tx1"/>
                </a:solidFill>
                <a:effectLst/>
                <a:uLnTx/>
                <a:uFillTx/>
                <a:latin typeface="+mj-lt"/>
                <a:ea typeface="+mj-ea"/>
                <a:cs typeface="+mj-cs"/>
              </a:rPr>
              <a:t>Email: artemeserii3@yahoo.com</a:t>
            </a:r>
            <a:endParaRPr kumimoji="0" lang="ro-RO" sz="15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357158" y="1214422"/>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5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5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5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6"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21" name="TextBox 20"/>
          <p:cNvSpPr txBox="1"/>
          <p:nvPr/>
        </p:nvSpPr>
        <p:spPr>
          <a:xfrm>
            <a:off x="642910" y="2450325"/>
            <a:ext cx="7500990" cy="3693319"/>
          </a:xfrm>
          <a:prstGeom prst="rect">
            <a:avLst/>
          </a:prstGeom>
          <a:noFill/>
        </p:spPr>
        <p:txBody>
          <a:bodyPr wrap="square" rtlCol="0">
            <a:spAutoFit/>
          </a:bodyPr>
          <a:lstStyle/>
          <a:p>
            <a:r>
              <a:rPr lang="ro-RO" b="1" dirty="0"/>
              <a:t>CUNOȘTINȚE  DOBÂNDITE:</a:t>
            </a:r>
          </a:p>
          <a:p>
            <a:r>
              <a:rPr lang="ro-RO" dirty="0"/>
              <a:t>     - reguli și norme de sănătate, securitate și protecția muncii, P.S.I. și protecția mediului;</a:t>
            </a:r>
          </a:p>
          <a:p>
            <a:r>
              <a:rPr lang="ro-RO" dirty="0"/>
              <a:t>     - tipuri de zugrăveli și vopsitorii;</a:t>
            </a:r>
          </a:p>
          <a:p>
            <a:r>
              <a:rPr lang="ro-RO" dirty="0"/>
              <a:t>     - reguli și principii de organizare la locul de muncă;</a:t>
            </a:r>
          </a:p>
          <a:p>
            <a:r>
              <a:rPr lang="ro-RO" dirty="0"/>
              <a:t>     - folosirea SDV-urilor în reparații de zugrăveli și vopsitorii ;</a:t>
            </a:r>
          </a:p>
          <a:p>
            <a:r>
              <a:rPr lang="ro-RO" dirty="0"/>
              <a:t>     - operațiile pentru decopertare, curățare și desprăfuire;</a:t>
            </a:r>
          </a:p>
          <a:p>
            <a:r>
              <a:rPr lang="ro-RO" dirty="0"/>
              <a:t>     - aplicarea amorsei;</a:t>
            </a:r>
          </a:p>
          <a:p>
            <a:r>
              <a:rPr lang="ro-RO" dirty="0"/>
              <a:t>     - aplicarea gletului;</a:t>
            </a:r>
          </a:p>
          <a:p>
            <a:r>
              <a:rPr lang="ro-RO" dirty="0"/>
              <a:t>     - aplicarea stratului cu vopsele lavabile;</a:t>
            </a:r>
          </a:p>
          <a:p>
            <a:r>
              <a:rPr lang="ro-RO" dirty="0"/>
              <a:t>     - aplicarea stratului de vopsea pe suport metalic;</a:t>
            </a:r>
          </a:p>
          <a:p>
            <a:endParaRPr lang="ro-RO" dirty="0"/>
          </a:p>
          <a:p>
            <a:endParaRPr lang="ro-RO"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500" b="0" i="0" u="none" strike="noStrike" kern="1200" cap="none" spc="0" normalizeH="0" baseline="0" noProof="0">
                <a:ln>
                  <a:noFill/>
                </a:ln>
                <a:solidFill>
                  <a:schemeClr val="tx1"/>
                </a:solidFill>
                <a:effectLst/>
                <a:uLnTx/>
                <a:uFillTx/>
                <a:latin typeface="+mj-lt"/>
                <a:ea typeface="+mj-ea"/>
                <a:cs typeface="+mj-cs"/>
              </a:rPr>
              <a:t>ŞCOALA PROFESIONALĂ SPECIALĂ NR. 3</a:t>
            </a:r>
            <a:br>
              <a:rPr kumimoji="0" lang="ro-RO" sz="1500" b="0" i="0" u="none" strike="noStrike" kern="1200" cap="none" spc="0" normalizeH="0" baseline="0" noProof="0">
                <a:ln>
                  <a:noFill/>
                </a:ln>
                <a:solidFill>
                  <a:schemeClr val="tx1"/>
                </a:solidFill>
                <a:effectLst/>
                <a:uLnTx/>
                <a:uFillTx/>
                <a:latin typeface="+mj-lt"/>
                <a:ea typeface="+mj-ea"/>
                <a:cs typeface="+mj-cs"/>
              </a:rPr>
            </a:br>
            <a:r>
              <a:rPr kumimoji="0" lang="ro-RO" sz="1500" b="0" i="0" u="none" strike="noStrike" kern="1200" cap="none" spc="0" normalizeH="0" baseline="0" noProof="0">
                <a:ln>
                  <a:noFill/>
                </a:ln>
                <a:solidFill>
                  <a:schemeClr val="tx1"/>
                </a:solidFill>
                <a:effectLst/>
                <a:uLnTx/>
                <a:uFillTx/>
                <a:latin typeface="+mj-lt"/>
                <a:ea typeface="+mj-ea"/>
                <a:cs typeface="+mj-cs"/>
              </a:rPr>
              <a:t>Str. Marcel Iancu nr. 7, Sector 2, Bucureşti</a:t>
            </a:r>
            <a:br>
              <a:rPr kumimoji="0" lang="ro-RO" sz="1500" b="0" i="0" u="none" strike="noStrike" kern="1200" cap="none" spc="0" normalizeH="0" baseline="0" noProof="0">
                <a:ln>
                  <a:noFill/>
                </a:ln>
                <a:solidFill>
                  <a:schemeClr val="tx1"/>
                </a:solidFill>
                <a:effectLst/>
                <a:uLnTx/>
                <a:uFillTx/>
                <a:latin typeface="+mj-lt"/>
                <a:ea typeface="+mj-ea"/>
                <a:cs typeface="+mj-cs"/>
              </a:rPr>
            </a:br>
            <a:r>
              <a:rPr kumimoji="0" lang="ro-RO" sz="1500" b="0" i="0" u="none" strike="noStrike" kern="1200" cap="none" spc="0" normalizeH="0" baseline="0" noProof="0">
                <a:ln>
                  <a:noFill/>
                </a:ln>
                <a:solidFill>
                  <a:schemeClr val="tx1"/>
                </a:solidFill>
                <a:effectLst/>
                <a:uLnTx/>
                <a:uFillTx/>
                <a:latin typeface="+mj-lt"/>
                <a:ea typeface="+mj-ea"/>
                <a:cs typeface="+mj-cs"/>
              </a:rPr>
              <a:t>Tel./ Fax 021/ 210.66.70</a:t>
            </a:r>
            <a:br>
              <a:rPr kumimoji="0" lang="ro-RO" sz="1500" b="0" i="0" u="none" strike="noStrike" kern="1200" cap="none" spc="0" normalizeH="0" baseline="0" noProof="0">
                <a:ln>
                  <a:noFill/>
                </a:ln>
                <a:solidFill>
                  <a:schemeClr val="tx1"/>
                </a:solidFill>
                <a:effectLst/>
                <a:uLnTx/>
                <a:uFillTx/>
                <a:latin typeface="+mj-lt"/>
                <a:ea typeface="+mj-ea"/>
                <a:cs typeface="+mj-cs"/>
              </a:rPr>
            </a:br>
            <a:r>
              <a:rPr kumimoji="0" lang="ro-RO" sz="1500" b="0" i="0" u="none" strike="noStrike" kern="1200" cap="none" spc="0" normalizeH="0" baseline="0" noProof="0">
                <a:ln>
                  <a:noFill/>
                </a:ln>
                <a:solidFill>
                  <a:schemeClr val="tx1"/>
                </a:solidFill>
                <a:effectLst/>
                <a:uLnTx/>
                <a:uFillTx/>
                <a:latin typeface="+mj-lt"/>
                <a:ea typeface="+mj-ea"/>
                <a:cs typeface="+mj-cs"/>
              </a:rPr>
              <a:t>Email: artemeserii3@yahoo.com</a:t>
            </a:r>
            <a:endParaRPr kumimoji="0" lang="ro-RO" sz="15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357158" y="1214422"/>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5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5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5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4" name="Picture 13" descr="DSCN0713.JPG"/>
          <p:cNvPicPr>
            <a:picLocks noChangeAspect="1"/>
          </p:cNvPicPr>
          <p:nvPr/>
        </p:nvPicPr>
        <p:blipFill>
          <a:blip r:embed="rId2" cstate="print"/>
          <a:stretch>
            <a:fillRect/>
          </a:stretch>
        </p:blipFill>
        <p:spPr>
          <a:xfrm>
            <a:off x="357158" y="1857364"/>
            <a:ext cx="2880000" cy="2160000"/>
          </a:xfrm>
          <a:prstGeom prst="rect">
            <a:avLst/>
          </a:prstGeom>
        </p:spPr>
      </p:pic>
      <p:pic>
        <p:nvPicPr>
          <p:cNvPr id="15" name="Picture 14" descr="DSCN0718.JPG"/>
          <p:cNvPicPr>
            <a:picLocks noChangeAspect="1"/>
          </p:cNvPicPr>
          <p:nvPr/>
        </p:nvPicPr>
        <p:blipFill>
          <a:blip r:embed="rId3" cstate="print"/>
          <a:stretch>
            <a:fillRect/>
          </a:stretch>
        </p:blipFill>
        <p:spPr>
          <a:xfrm>
            <a:off x="5978280" y="1857364"/>
            <a:ext cx="2880000" cy="2160000"/>
          </a:xfrm>
          <a:prstGeom prst="rect">
            <a:avLst/>
          </a:prstGeom>
        </p:spPr>
      </p:pic>
      <p:pic>
        <p:nvPicPr>
          <p:cNvPr id="16" name="Picture 15" descr="DSCN0720.JPG"/>
          <p:cNvPicPr>
            <a:picLocks noChangeAspect="1"/>
          </p:cNvPicPr>
          <p:nvPr/>
        </p:nvPicPr>
        <p:blipFill>
          <a:blip r:embed="rId4" cstate="print"/>
          <a:stretch>
            <a:fillRect/>
          </a:stretch>
        </p:blipFill>
        <p:spPr>
          <a:xfrm>
            <a:off x="334678" y="4340834"/>
            <a:ext cx="2880000" cy="2160000"/>
          </a:xfrm>
          <a:prstGeom prst="rect">
            <a:avLst/>
          </a:prstGeom>
        </p:spPr>
      </p:pic>
      <p:pic>
        <p:nvPicPr>
          <p:cNvPr id="17" name="Picture 16" descr="DSCN0717.JPG"/>
          <p:cNvPicPr>
            <a:picLocks noChangeAspect="1"/>
          </p:cNvPicPr>
          <p:nvPr/>
        </p:nvPicPr>
        <p:blipFill>
          <a:blip r:embed="rId5" cstate="print"/>
          <a:stretch>
            <a:fillRect/>
          </a:stretch>
        </p:blipFill>
        <p:spPr>
          <a:xfrm>
            <a:off x="3286116" y="2500306"/>
            <a:ext cx="2571768" cy="3429024"/>
          </a:xfrm>
          <a:prstGeom prst="rect">
            <a:avLst/>
          </a:prstGeom>
        </p:spPr>
      </p:pic>
      <p:pic>
        <p:nvPicPr>
          <p:cNvPr id="18" name="Picture 17" descr="DSCN0714.JPG"/>
          <p:cNvPicPr>
            <a:picLocks noChangeAspect="1"/>
          </p:cNvPicPr>
          <p:nvPr/>
        </p:nvPicPr>
        <p:blipFill>
          <a:blip r:embed="rId6" cstate="print"/>
          <a:stretch>
            <a:fillRect/>
          </a:stretch>
        </p:blipFill>
        <p:spPr>
          <a:xfrm>
            <a:off x="6000760" y="4357694"/>
            <a:ext cx="2880000" cy="2160000"/>
          </a:xfrm>
          <a:prstGeom prst="rect">
            <a:avLst/>
          </a:prstGeom>
        </p:spPr>
      </p:pic>
      <p:pic>
        <p:nvPicPr>
          <p:cNvPr id="19" name="Imagine 1" descr="backup plan"/>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20" name="Picture 19" descr="http://www.erasmusplus.ro/images/erasmus.jpg"/>
          <p:cNvPicPr>
            <a:picLocks noChangeAspect="1" noChangeArrowheads="1"/>
          </p:cNvPicPr>
          <p:nvPr/>
        </p:nvPicPr>
        <p:blipFill>
          <a:blip r:embed="rId8" r:link="rId9">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1"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7"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18" name="Picture 17"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19" name="TextBox 18"/>
          <p:cNvSpPr txBox="1"/>
          <p:nvPr/>
        </p:nvSpPr>
        <p:spPr>
          <a:xfrm>
            <a:off x="571472" y="1896327"/>
            <a:ext cx="8072494" cy="4247317"/>
          </a:xfrm>
          <a:prstGeom prst="rect">
            <a:avLst/>
          </a:prstGeom>
          <a:noFill/>
        </p:spPr>
        <p:txBody>
          <a:bodyPr wrap="square" rtlCol="0">
            <a:spAutoFit/>
          </a:bodyPr>
          <a:lstStyle/>
          <a:p>
            <a:r>
              <a:rPr lang="ro-RO" b="1" dirty="0"/>
              <a:t>Competențe:</a:t>
            </a:r>
          </a:p>
          <a:p>
            <a:r>
              <a:rPr lang="ro-RO" dirty="0"/>
              <a:t>	- necesitatea realizării reparațiilor la zugrăveli și vopsitorii existente</a:t>
            </a:r>
          </a:p>
          <a:p>
            <a:r>
              <a:rPr lang="ro-RO" dirty="0"/>
              <a:t>	- identificarea particularităților frontului de lucru</a:t>
            </a:r>
          </a:p>
          <a:p>
            <a:r>
              <a:rPr lang="ro-RO" dirty="0"/>
              <a:t>	- organizarea spațiului propriu de lucru</a:t>
            </a:r>
          </a:p>
          <a:p>
            <a:r>
              <a:rPr lang="ro-RO" dirty="0"/>
              <a:t>	- aprovizionarea spațiului de lucru cu materiale si SDV-uri</a:t>
            </a:r>
          </a:p>
          <a:p>
            <a:r>
              <a:rPr lang="ro-RO" dirty="0"/>
              <a:t>	- identificarea modului de preparare a amorsei în funcție de etapele de </a:t>
            </a:r>
          </a:p>
          <a:p>
            <a:r>
              <a:rPr lang="ro-RO" dirty="0"/>
              <a:t>	   aplicare pe stratul suport</a:t>
            </a:r>
          </a:p>
          <a:p>
            <a:r>
              <a:rPr lang="ro-RO" dirty="0"/>
              <a:t>	- identificarea modului de preparare a gletului, în funcție de etapa de </a:t>
            </a:r>
          </a:p>
          <a:p>
            <a:r>
              <a:rPr lang="ro-RO" dirty="0"/>
              <a:t>	  realizare a finisajelor</a:t>
            </a:r>
          </a:p>
          <a:p>
            <a:r>
              <a:rPr lang="ro-RO" dirty="0"/>
              <a:t>	- operații de șlefuire și desprăfuire</a:t>
            </a:r>
          </a:p>
          <a:p>
            <a:r>
              <a:rPr lang="ro-RO" dirty="0"/>
              <a:t>	- operații de pregătire a suprafețelor metalice în vederea realizării </a:t>
            </a:r>
          </a:p>
          <a:p>
            <a:r>
              <a:rPr lang="ro-RO" dirty="0"/>
              <a:t>	   vopsitoriei</a:t>
            </a:r>
          </a:p>
          <a:p>
            <a:r>
              <a:rPr lang="ro-RO" dirty="0"/>
              <a:t>	- operații de pregătire a suprafețelor existente în vederea realizării </a:t>
            </a:r>
          </a:p>
          <a:p>
            <a:r>
              <a:rPr lang="ro-RO" dirty="0"/>
              <a:t>	   zugrăvelii cu vopsea lavabilă</a:t>
            </a:r>
          </a:p>
          <a:p>
            <a:r>
              <a:rPr lang="ro-RO"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1"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3"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14" name="Picture 13"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pic>
        <p:nvPicPr>
          <p:cNvPr id="6" name="Picture 5" descr="IMG-20180328-WA0037.jpg"/>
          <p:cNvPicPr>
            <a:picLocks noChangeAspect="1"/>
          </p:cNvPicPr>
          <p:nvPr/>
        </p:nvPicPr>
        <p:blipFill>
          <a:blip r:embed="rId5" cstate="print"/>
          <a:stretch>
            <a:fillRect/>
          </a:stretch>
        </p:blipFill>
        <p:spPr>
          <a:xfrm>
            <a:off x="1628992" y="1643050"/>
            <a:ext cx="1800000" cy="2400001"/>
          </a:xfrm>
          <a:prstGeom prst="rect">
            <a:avLst/>
          </a:prstGeom>
        </p:spPr>
      </p:pic>
      <p:pic>
        <p:nvPicPr>
          <p:cNvPr id="8" name="Picture 7" descr="IMG-20180328-WA0045.jpg"/>
          <p:cNvPicPr>
            <a:picLocks noChangeAspect="1"/>
          </p:cNvPicPr>
          <p:nvPr/>
        </p:nvPicPr>
        <p:blipFill>
          <a:blip r:embed="rId6" cstate="print">
            <a:lum bright="10000"/>
          </a:blip>
          <a:stretch>
            <a:fillRect/>
          </a:stretch>
        </p:blipFill>
        <p:spPr>
          <a:xfrm>
            <a:off x="4929190" y="1643050"/>
            <a:ext cx="3240000" cy="2430000"/>
          </a:xfrm>
          <a:prstGeom prst="rect">
            <a:avLst/>
          </a:prstGeom>
        </p:spPr>
      </p:pic>
      <p:pic>
        <p:nvPicPr>
          <p:cNvPr id="9" name="Picture 8" descr="IMG-20180328-WA0036.jpg"/>
          <p:cNvPicPr>
            <a:picLocks noChangeAspect="1"/>
          </p:cNvPicPr>
          <p:nvPr/>
        </p:nvPicPr>
        <p:blipFill>
          <a:blip r:embed="rId7" cstate="print"/>
          <a:stretch>
            <a:fillRect/>
          </a:stretch>
        </p:blipFill>
        <p:spPr>
          <a:xfrm>
            <a:off x="4929190" y="4142272"/>
            <a:ext cx="3240000" cy="2430000"/>
          </a:xfrm>
          <a:prstGeom prst="rect">
            <a:avLst/>
          </a:prstGeom>
        </p:spPr>
      </p:pic>
      <p:pic>
        <p:nvPicPr>
          <p:cNvPr id="12" name="Picture 11" descr="IMG-20180328-WA0038.jpg"/>
          <p:cNvPicPr>
            <a:picLocks noChangeAspect="1"/>
          </p:cNvPicPr>
          <p:nvPr/>
        </p:nvPicPr>
        <p:blipFill>
          <a:blip r:embed="rId8" cstate="print">
            <a:lum bright="10000"/>
          </a:blip>
          <a:stretch>
            <a:fillRect/>
          </a:stretch>
        </p:blipFill>
        <p:spPr>
          <a:xfrm>
            <a:off x="831934" y="4071942"/>
            <a:ext cx="3240000" cy="2430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1"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9"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20" name="Picture 19"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21" name="TextBox 20"/>
          <p:cNvSpPr txBox="1"/>
          <p:nvPr/>
        </p:nvSpPr>
        <p:spPr>
          <a:xfrm>
            <a:off x="785786" y="1857364"/>
            <a:ext cx="7572428" cy="4093428"/>
          </a:xfrm>
          <a:prstGeom prst="rect">
            <a:avLst/>
          </a:prstGeom>
          <a:noFill/>
        </p:spPr>
        <p:txBody>
          <a:bodyPr wrap="square" rtlCol="0">
            <a:spAutoFit/>
          </a:bodyPr>
          <a:lstStyle/>
          <a:p>
            <a:pPr algn="ctr"/>
            <a:r>
              <a:rPr lang="ro-RO" b="1" dirty="0"/>
              <a:t>EVALUAREA ȘI VALIDAREA</a:t>
            </a:r>
          </a:p>
          <a:p>
            <a:pPr algn="ctr"/>
            <a:endParaRPr lang="ro-RO" b="1" dirty="0"/>
          </a:p>
          <a:p>
            <a:r>
              <a:rPr lang="ro-RO" sz="1600" dirty="0"/>
              <a:t>     Evaluarea a constat în verificarea cunoștințelor și abilităților dobândite de către participanți pe tot parcursul pregătirii și derulării stagiului de practică.</a:t>
            </a:r>
          </a:p>
          <a:p>
            <a:r>
              <a:rPr lang="ro-RO" sz="1600" dirty="0"/>
              <a:t>     Au fost două forme de evaluare: evaluarea inițială și continuă realizată de către tutorele de practică, cât și o evaluare finală realizată de o comisie formată din specialiști în formare profesională în domeniul vizat a elevilor cu deficiență mintală din organizația gazdă.</a:t>
            </a:r>
            <a:br>
              <a:rPr lang="ro-RO" sz="1600" dirty="0"/>
            </a:br>
            <a:r>
              <a:rPr lang="ro-RO" sz="1600" dirty="0"/>
              <a:t>     </a:t>
            </a:r>
            <a:r>
              <a:rPr lang="ro-RO" sz="1600" b="1" dirty="0"/>
              <a:t>Evaluarea inițială</a:t>
            </a:r>
            <a:r>
              <a:rPr lang="ro-RO" sz="1600" dirty="0"/>
              <a:t> desfășurată la finalul primei zile din stagiul de formare are rol predictiv în scopul identificării nivelului achizițiilor în termenii de cunoștințe, competențe și abilități, specifice calificării profesionale “Zugrav, ipsosar, vopsitor, tapetar“, dar și rolul de a adapta programul de formare al participantului cu dizabilități la specificul acestuia și la potențialul său psihopindividual.</a:t>
            </a:r>
            <a:br>
              <a:rPr lang="ro-RO" sz="1600" dirty="0"/>
            </a:br>
            <a:r>
              <a:rPr lang="ro-RO" sz="1600" dirty="0"/>
              <a:t>     Evaluarea inițială a fost realizată prin observarea directă și interviu; de asemenea, tutorele de practică a completat o grilă de evaluare cu itemi care vizează achizițiile participanților.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1"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20" name="Picture 19" descr="DSCN0021.JPG"/>
          <p:cNvPicPr>
            <a:picLocks noChangeAspect="1"/>
          </p:cNvPicPr>
          <p:nvPr/>
        </p:nvPicPr>
        <p:blipFill>
          <a:blip r:embed="rId2" cstate="print"/>
          <a:stretch>
            <a:fillRect/>
          </a:stretch>
        </p:blipFill>
        <p:spPr>
          <a:xfrm>
            <a:off x="474744" y="1713380"/>
            <a:ext cx="3240000" cy="2430000"/>
          </a:xfrm>
          <a:prstGeom prst="rect">
            <a:avLst/>
          </a:prstGeom>
        </p:spPr>
      </p:pic>
      <p:pic>
        <p:nvPicPr>
          <p:cNvPr id="21" name="Picture 20" descr="DSCN0017.JPG"/>
          <p:cNvPicPr>
            <a:picLocks noChangeAspect="1"/>
          </p:cNvPicPr>
          <p:nvPr/>
        </p:nvPicPr>
        <p:blipFill>
          <a:blip r:embed="rId3" cstate="print">
            <a:lum bright="10000"/>
          </a:blip>
          <a:stretch>
            <a:fillRect/>
          </a:stretch>
        </p:blipFill>
        <p:spPr>
          <a:xfrm>
            <a:off x="4761024" y="1714488"/>
            <a:ext cx="3240000" cy="2430000"/>
          </a:xfrm>
          <a:prstGeom prst="rect">
            <a:avLst/>
          </a:prstGeom>
        </p:spPr>
      </p:pic>
      <p:pic>
        <p:nvPicPr>
          <p:cNvPr id="22" name="Imagine 1" descr="backup plan"/>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23" name="Picture 22" descr="http://www.erasmusplus.ro/images/erasmus.jpg"/>
          <p:cNvPicPr>
            <a:picLocks noChangeAspect="1" noChangeArrowheads="1"/>
          </p:cNvPicPr>
          <p:nvPr/>
        </p:nvPicPr>
        <p:blipFill>
          <a:blip r:embed="rId5" r:link="rId6">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pic>
        <p:nvPicPr>
          <p:cNvPr id="8" name="Picture 7" descr="IMG-20180328-WA0030.jpg"/>
          <p:cNvPicPr>
            <a:picLocks noChangeAspect="1"/>
          </p:cNvPicPr>
          <p:nvPr/>
        </p:nvPicPr>
        <p:blipFill>
          <a:blip r:embed="rId7" cstate="print">
            <a:lum bright="10000"/>
          </a:blip>
          <a:stretch>
            <a:fillRect/>
          </a:stretch>
        </p:blipFill>
        <p:spPr>
          <a:xfrm>
            <a:off x="2786050" y="4213710"/>
            <a:ext cx="3240000" cy="2430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1"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7"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18" name="Picture 17"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6" name="TextBox 20"/>
          <p:cNvSpPr txBox="1"/>
          <p:nvPr/>
        </p:nvSpPr>
        <p:spPr>
          <a:xfrm>
            <a:off x="785786" y="2071678"/>
            <a:ext cx="7572428" cy="4031873"/>
          </a:xfrm>
          <a:prstGeom prst="rect">
            <a:avLst/>
          </a:prstGeom>
          <a:noFill/>
        </p:spPr>
        <p:txBody>
          <a:bodyPr wrap="square" rtlCol="0">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o-RO" sz="1600" dirty="0"/>
              <a:t>     </a:t>
            </a:r>
            <a:r>
              <a:rPr lang="ro-RO" sz="1600" b="1" dirty="0"/>
              <a:t>Evaluarea finală </a:t>
            </a:r>
            <a:r>
              <a:rPr lang="ro-RO" sz="1600" dirty="0"/>
              <a:t>s-a desfășurat în ultima zi a stagiului de formare și a fost realizată de o echipă de specailiști în formare profesională în domeniul Construcții, instalații și lucrări publice, având experiență în educație specială și munca cu elevii cu deficiențe mintale din organizația gazdă.</a:t>
            </a:r>
          </a:p>
          <a:p>
            <a:pPr algn="just"/>
            <a:r>
              <a:rPr lang="ro-RO" sz="1600" dirty="0"/>
              <a:t>     Evaluarea a constat într-o probă practică în scopul verificării achizițiilor și comptențelor dobândite de către participanți.</a:t>
            </a:r>
          </a:p>
          <a:p>
            <a:pPr algn="just"/>
            <a:r>
              <a:rPr lang="ro-RO" sz="1600" dirty="0"/>
              <a:t>     Echipa de specialiști a evaluat utilizarea corectă a metodelor/tehnicilor și executarea corectă a operațiilor solicitate, utilizarea aparaturii și echipamentelor specifice, precum și respectarea normelor de sănătate și securitate în muncă.</a:t>
            </a:r>
          </a:p>
          <a:p>
            <a:pPr algn="just"/>
            <a:r>
              <a:rPr lang="ro-RO" sz="1600" dirty="0"/>
              <a:t>     Rezultatele evaluării finale au fost consemnate în fișele de evaluare.</a:t>
            </a:r>
            <a:br>
              <a:rPr lang="ro-RO" sz="1600" dirty="0"/>
            </a:br>
            <a:r>
              <a:rPr lang="ro-RO" sz="1600" dirty="0"/>
              <a:t>De asemenea, a fost evaluată și modalitatea de completare de către fiecare participant a fișelor zilnice de activitate cuprinse în portofoliul de practică.</a:t>
            </a:r>
          </a:p>
          <a:p>
            <a:pPr algn="just"/>
            <a:r>
              <a:rPr lang="ro-RO" sz="1600" dirty="0"/>
              <a:t>    Experiența profesională și competențele dezvoltate de către membrii grupului țintă vor fi recunoscute și prezentate în Certificatul de Mobilitate Europass, semnat și ștampilat de către reprezentantul legal și tutorele de practică din organizația gazdă, pe de o parte și de directorul instituției de trimitere, pe de altă parte.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21"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22" name="Picture 21"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pic>
        <p:nvPicPr>
          <p:cNvPr id="23" name="Picture 22" descr="IMG-20180328-WA0034.jpg"/>
          <p:cNvPicPr>
            <a:picLocks noChangeAspect="1"/>
          </p:cNvPicPr>
          <p:nvPr/>
        </p:nvPicPr>
        <p:blipFill>
          <a:blip r:embed="rId5" cstate="print">
            <a:lum bright="10000"/>
          </a:blip>
          <a:stretch>
            <a:fillRect/>
          </a:stretch>
        </p:blipFill>
        <p:spPr>
          <a:xfrm>
            <a:off x="571472" y="1641942"/>
            <a:ext cx="3240000" cy="2430000"/>
          </a:xfrm>
          <a:prstGeom prst="rect">
            <a:avLst/>
          </a:prstGeom>
        </p:spPr>
      </p:pic>
      <p:pic>
        <p:nvPicPr>
          <p:cNvPr id="24" name="Picture 23" descr="IMG-20180328-WA0035.jpg"/>
          <p:cNvPicPr>
            <a:picLocks noChangeAspect="1"/>
          </p:cNvPicPr>
          <p:nvPr/>
        </p:nvPicPr>
        <p:blipFill>
          <a:blip r:embed="rId6" cstate="print">
            <a:lum bright="10000"/>
          </a:blip>
          <a:stretch>
            <a:fillRect/>
          </a:stretch>
        </p:blipFill>
        <p:spPr>
          <a:xfrm>
            <a:off x="4786314" y="1643050"/>
            <a:ext cx="3240000" cy="2430000"/>
          </a:xfrm>
          <a:prstGeom prst="rect">
            <a:avLst/>
          </a:prstGeom>
        </p:spPr>
      </p:pic>
      <p:pic>
        <p:nvPicPr>
          <p:cNvPr id="25" name="Picture 24" descr="IMG-20180328-WA0023.jpg"/>
          <p:cNvPicPr>
            <a:picLocks noChangeAspect="1"/>
          </p:cNvPicPr>
          <p:nvPr/>
        </p:nvPicPr>
        <p:blipFill>
          <a:blip r:embed="rId7" cstate="print">
            <a:lum bright="10000"/>
          </a:blip>
          <a:stretch>
            <a:fillRect/>
          </a:stretch>
        </p:blipFill>
        <p:spPr>
          <a:xfrm>
            <a:off x="2714612" y="4143380"/>
            <a:ext cx="3240000" cy="2430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5"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6"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8" name="TextBox 7"/>
          <p:cNvSpPr txBox="1"/>
          <p:nvPr/>
        </p:nvSpPr>
        <p:spPr>
          <a:xfrm>
            <a:off x="785786" y="1857365"/>
            <a:ext cx="7572428" cy="646331"/>
          </a:xfrm>
          <a:prstGeom prst="rect">
            <a:avLst/>
          </a:prstGeom>
          <a:noFill/>
        </p:spPr>
        <p:txBody>
          <a:bodyPr wrap="square" rtlCol="0">
            <a:spAutoFit/>
          </a:bodyPr>
          <a:lstStyle/>
          <a:p>
            <a:pPr algn="ctr"/>
            <a:r>
              <a:rPr lang="ro-RO" b="1" dirty="0"/>
              <a:t>VIZITĂ LA “CENTRO INTEGRADO DE APOIO À PESSOA COM DEFICIÊNCIA”</a:t>
            </a:r>
          </a:p>
          <a:p>
            <a:pPr algn="ctr"/>
            <a:endParaRPr lang="ro-RO" b="1" dirty="0"/>
          </a:p>
        </p:txBody>
      </p:sp>
      <p:pic>
        <p:nvPicPr>
          <p:cNvPr id="9" name="Picture 8" descr="DSCN0620.JPG"/>
          <p:cNvPicPr>
            <a:picLocks noChangeAspect="1"/>
          </p:cNvPicPr>
          <p:nvPr/>
        </p:nvPicPr>
        <p:blipFill>
          <a:blip r:embed="rId5" cstate="print"/>
          <a:stretch>
            <a:fillRect/>
          </a:stretch>
        </p:blipFill>
        <p:spPr>
          <a:xfrm>
            <a:off x="191802" y="2340570"/>
            <a:ext cx="2880000" cy="2160000"/>
          </a:xfrm>
          <a:prstGeom prst="rect">
            <a:avLst/>
          </a:prstGeom>
        </p:spPr>
      </p:pic>
      <p:pic>
        <p:nvPicPr>
          <p:cNvPr id="10" name="Picture 9" descr="DSCN0673.JPG"/>
          <p:cNvPicPr>
            <a:picLocks noChangeAspect="1"/>
          </p:cNvPicPr>
          <p:nvPr/>
        </p:nvPicPr>
        <p:blipFill>
          <a:blip r:embed="rId6" cstate="print"/>
          <a:stretch>
            <a:fillRect/>
          </a:stretch>
        </p:blipFill>
        <p:spPr>
          <a:xfrm>
            <a:off x="3120760" y="2340570"/>
            <a:ext cx="2880000" cy="2160000"/>
          </a:xfrm>
          <a:prstGeom prst="rect">
            <a:avLst/>
          </a:prstGeom>
        </p:spPr>
      </p:pic>
      <p:pic>
        <p:nvPicPr>
          <p:cNvPr id="11" name="Picture 10" descr="DSCN0710.JPG"/>
          <p:cNvPicPr>
            <a:picLocks noChangeAspect="1"/>
          </p:cNvPicPr>
          <p:nvPr/>
        </p:nvPicPr>
        <p:blipFill>
          <a:blip r:embed="rId7" cstate="print"/>
          <a:stretch>
            <a:fillRect/>
          </a:stretch>
        </p:blipFill>
        <p:spPr>
          <a:xfrm>
            <a:off x="6049718" y="2357430"/>
            <a:ext cx="2880000" cy="2160000"/>
          </a:xfrm>
          <a:prstGeom prst="rect">
            <a:avLst/>
          </a:prstGeom>
        </p:spPr>
      </p:pic>
      <p:pic>
        <p:nvPicPr>
          <p:cNvPr id="12" name="Picture 11" descr="DSCN0635.JPG"/>
          <p:cNvPicPr>
            <a:picLocks noChangeAspect="1"/>
          </p:cNvPicPr>
          <p:nvPr/>
        </p:nvPicPr>
        <p:blipFill>
          <a:blip r:embed="rId8" cstate="print"/>
          <a:stretch>
            <a:fillRect/>
          </a:stretch>
        </p:blipFill>
        <p:spPr>
          <a:xfrm>
            <a:off x="191802" y="4572008"/>
            <a:ext cx="2880000" cy="2160000"/>
          </a:xfrm>
          <a:prstGeom prst="rect">
            <a:avLst/>
          </a:prstGeom>
        </p:spPr>
      </p:pic>
      <p:pic>
        <p:nvPicPr>
          <p:cNvPr id="13" name="Picture 12" descr="DSCN0691.JPG"/>
          <p:cNvPicPr>
            <a:picLocks noChangeAspect="1"/>
          </p:cNvPicPr>
          <p:nvPr/>
        </p:nvPicPr>
        <p:blipFill>
          <a:blip r:embed="rId9" cstate="print"/>
          <a:stretch>
            <a:fillRect/>
          </a:stretch>
        </p:blipFill>
        <p:spPr>
          <a:xfrm>
            <a:off x="3120760" y="4555148"/>
            <a:ext cx="2880000" cy="2160000"/>
          </a:xfrm>
          <a:prstGeom prst="rect">
            <a:avLst/>
          </a:prstGeom>
        </p:spPr>
      </p:pic>
      <p:pic>
        <p:nvPicPr>
          <p:cNvPr id="14" name="Picture 13" descr="DSCN0650.JPG"/>
          <p:cNvPicPr>
            <a:picLocks noChangeAspect="1"/>
          </p:cNvPicPr>
          <p:nvPr/>
        </p:nvPicPr>
        <p:blipFill>
          <a:blip r:embed="rId10" cstate="print"/>
          <a:stretch>
            <a:fillRect/>
          </a:stretch>
        </p:blipFill>
        <p:spPr>
          <a:xfrm>
            <a:off x="6049718" y="4555148"/>
            <a:ext cx="2880000" cy="2160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22"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23" name="Picture 22"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pic>
        <p:nvPicPr>
          <p:cNvPr id="24" name="Picture 23" descr="IMG-20180328-WA0046.jpg"/>
          <p:cNvPicPr>
            <a:picLocks noChangeAspect="1"/>
          </p:cNvPicPr>
          <p:nvPr/>
        </p:nvPicPr>
        <p:blipFill>
          <a:blip r:embed="rId5" cstate="print">
            <a:lum bright="10000"/>
          </a:blip>
          <a:stretch>
            <a:fillRect/>
          </a:stretch>
        </p:blipFill>
        <p:spPr>
          <a:xfrm>
            <a:off x="2500298" y="1714488"/>
            <a:ext cx="3240000" cy="2430000"/>
          </a:xfrm>
          <a:prstGeom prst="rect">
            <a:avLst/>
          </a:prstGeom>
        </p:spPr>
      </p:pic>
      <p:pic>
        <p:nvPicPr>
          <p:cNvPr id="25" name="Picture 24" descr="IMG-20180328-WA0039.jpg"/>
          <p:cNvPicPr>
            <a:picLocks noChangeAspect="1"/>
          </p:cNvPicPr>
          <p:nvPr/>
        </p:nvPicPr>
        <p:blipFill>
          <a:blip r:embed="rId6">
            <a:lum bright="10000"/>
          </a:blip>
          <a:stretch>
            <a:fillRect/>
          </a:stretch>
        </p:blipFill>
        <p:spPr>
          <a:xfrm>
            <a:off x="5857884" y="2143116"/>
            <a:ext cx="2786064" cy="3714752"/>
          </a:xfrm>
          <a:prstGeom prst="rect">
            <a:avLst/>
          </a:prstGeom>
        </p:spPr>
      </p:pic>
      <p:pic>
        <p:nvPicPr>
          <p:cNvPr id="27" name="Picture 26" descr="IMG-20180328-WA0021.jpg"/>
          <p:cNvPicPr>
            <a:picLocks noChangeAspect="1"/>
          </p:cNvPicPr>
          <p:nvPr/>
        </p:nvPicPr>
        <p:blipFill>
          <a:blip r:embed="rId7" cstate="print"/>
          <a:stretch>
            <a:fillRect/>
          </a:stretch>
        </p:blipFill>
        <p:spPr>
          <a:xfrm>
            <a:off x="214282" y="2143140"/>
            <a:ext cx="2169916" cy="3857628"/>
          </a:xfrm>
          <a:prstGeom prst="rect">
            <a:avLst/>
          </a:prstGeom>
        </p:spPr>
      </p:pic>
      <p:pic>
        <p:nvPicPr>
          <p:cNvPr id="31" name="Picture 30" descr="IMG_0492.JPG"/>
          <p:cNvPicPr>
            <a:picLocks noChangeAspect="1"/>
          </p:cNvPicPr>
          <p:nvPr/>
        </p:nvPicPr>
        <p:blipFill>
          <a:blip r:embed="rId8" cstate="print"/>
          <a:stretch>
            <a:fillRect/>
          </a:stretch>
        </p:blipFill>
        <p:spPr>
          <a:xfrm>
            <a:off x="2500298" y="4214818"/>
            <a:ext cx="3240000" cy="2160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5"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6"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7" name="Picture 6"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8" name="TextBox 7"/>
          <p:cNvSpPr txBox="1"/>
          <p:nvPr/>
        </p:nvSpPr>
        <p:spPr>
          <a:xfrm>
            <a:off x="785786" y="1643050"/>
            <a:ext cx="7572428" cy="1384995"/>
          </a:xfrm>
          <a:prstGeom prst="rect">
            <a:avLst/>
          </a:prstGeom>
          <a:noFill/>
        </p:spPr>
        <p:txBody>
          <a:bodyPr wrap="square" rtlCol="0">
            <a:spAutoFit/>
          </a:bodyPr>
          <a:lstStyle/>
          <a:p>
            <a:pPr algn="ctr"/>
            <a:r>
              <a:rPr lang="ro-RO" b="1" dirty="0"/>
              <a:t>ACTIVITĂȚI CULTURAL - RECREATIVE</a:t>
            </a:r>
          </a:p>
          <a:p>
            <a:pPr algn="ctr"/>
            <a:endParaRPr lang="ro-RO" b="1" dirty="0"/>
          </a:p>
          <a:p>
            <a:pPr algn="just"/>
            <a:r>
              <a:rPr lang="ro-RO" sz="1600" dirty="0"/>
              <a:t>     Vizită la serele de flori “</a:t>
            </a:r>
            <a:r>
              <a:rPr lang="ro-RO" sz="1600" b="1" dirty="0"/>
              <a:t>Florineve</a:t>
            </a:r>
            <a:r>
              <a:rPr lang="ro-RO" sz="1600" dirty="0"/>
              <a:t>” - cel mai mare producător de flori din Montijo, Protugalia. Montijo este recunoscut ca fiind capitala florilor din Portugalia.</a:t>
            </a:r>
          </a:p>
          <a:p>
            <a:r>
              <a:rPr lang="ro-RO" sz="1600" dirty="0"/>
              <a:t>     </a:t>
            </a:r>
          </a:p>
        </p:txBody>
      </p:sp>
      <p:pic>
        <p:nvPicPr>
          <p:cNvPr id="9" name="Picture 8" descr="IMG_0338.JPG"/>
          <p:cNvPicPr>
            <a:picLocks noChangeAspect="1"/>
          </p:cNvPicPr>
          <p:nvPr/>
        </p:nvPicPr>
        <p:blipFill>
          <a:blip r:embed="rId5" cstate="print"/>
          <a:stretch>
            <a:fillRect/>
          </a:stretch>
        </p:blipFill>
        <p:spPr>
          <a:xfrm>
            <a:off x="500034" y="2928934"/>
            <a:ext cx="2520000" cy="1680000"/>
          </a:xfrm>
          <a:prstGeom prst="rect">
            <a:avLst/>
          </a:prstGeom>
        </p:spPr>
      </p:pic>
      <p:pic>
        <p:nvPicPr>
          <p:cNvPr id="10" name="Picture 9" descr="IMG_0406.JPG"/>
          <p:cNvPicPr>
            <a:picLocks noChangeAspect="1"/>
          </p:cNvPicPr>
          <p:nvPr/>
        </p:nvPicPr>
        <p:blipFill>
          <a:blip r:embed="rId6" cstate="print"/>
          <a:stretch>
            <a:fillRect/>
          </a:stretch>
        </p:blipFill>
        <p:spPr>
          <a:xfrm>
            <a:off x="3357554" y="2928934"/>
            <a:ext cx="2520000" cy="1680000"/>
          </a:xfrm>
          <a:prstGeom prst="rect">
            <a:avLst/>
          </a:prstGeom>
        </p:spPr>
      </p:pic>
      <p:pic>
        <p:nvPicPr>
          <p:cNvPr id="11" name="Picture 10" descr="IMG_0386.JPG"/>
          <p:cNvPicPr>
            <a:picLocks noChangeAspect="1"/>
          </p:cNvPicPr>
          <p:nvPr/>
        </p:nvPicPr>
        <p:blipFill>
          <a:blip r:embed="rId7" cstate="print"/>
          <a:stretch>
            <a:fillRect/>
          </a:stretch>
        </p:blipFill>
        <p:spPr>
          <a:xfrm>
            <a:off x="6143636" y="2928934"/>
            <a:ext cx="2520000" cy="1680000"/>
          </a:xfrm>
          <a:prstGeom prst="rect">
            <a:avLst/>
          </a:prstGeom>
        </p:spPr>
      </p:pic>
      <p:pic>
        <p:nvPicPr>
          <p:cNvPr id="12" name="Picture 11" descr="IMG_0428.JPG"/>
          <p:cNvPicPr>
            <a:picLocks noChangeAspect="1"/>
          </p:cNvPicPr>
          <p:nvPr/>
        </p:nvPicPr>
        <p:blipFill>
          <a:blip r:embed="rId8" cstate="print"/>
          <a:stretch>
            <a:fillRect/>
          </a:stretch>
        </p:blipFill>
        <p:spPr>
          <a:xfrm>
            <a:off x="500034" y="4786322"/>
            <a:ext cx="2520000" cy="1680000"/>
          </a:xfrm>
          <a:prstGeom prst="rect">
            <a:avLst/>
          </a:prstGeom>
        </p:spPr>
      </p:pic>
      <p:pic>
        <p:nvPicPr>
          <p:cNvPr id="13" name="Picture 12" descr="IMG_0426.JPG"/>
          <p:cNvPicPr>
            <a:picLocks noChangeAspect="1"/>
          </p:cNvPicPr>
          <p:nvPr/>
        </p:nvPicPr>
        <p:blipFill>
          <a:blip r:embed="rId9" cstate="print"/>
          <a:stretch>
            <a:fillRect/>
          </a:stretch>
        </p:blipFill>
        <p:spPr>
          <a:xfrm>
            <a:off x="3357554" y="4786322"/>
            <a:ext cx="2520000" cy="1680000"/>
          </a:xfrm>
          <a:prstGeom prst="rect">
            <a:avLst/>
          </a:prstGeom>
        </p:spPr>
      </p:pic>
      <p:pic>
        <p:nvPicPr>
          <p:cNvPr id="14" name="Picture 13" descr="IMG_0352.JPG"/>
          <p:cNvPicPr>
            <a:picLocks noChangeAspect="1"/>
          </p:cNvPicPr>
          <p:nvPr/>
        </p:nvPicPr>
        <p:blipFill>
          <a:blip r:embed="rId10" cstate="print"/>
          <a:stretch>
            <a:fillRect/>
          </a:stretch>
        </p:blipFill>
        <p:spPr>
          <a:xfrm>
            <a:off x="6143636" y="4786322"/>
            <a:ext cx="2520000" cy="1680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1"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12" name="Picture 11"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13" name="TextBox 12"/>
          <p:cNvSpPr txBox="1"/>
          <p:nvPr/>
        </p:nvSpPr>
        <p:spPr>
          <a:xfrm>
            <a:off x="785786" y="1643050"/>
            <a:ext cx="7572428" cy="369332"/>
          </a:xfrm>
          <a:prstGeom prst="rect">
            <a:avLst/>
          </a:prstGeom>
          <a:noFill/>
        </p:spPr>
        <p:txBody>
          <a:bodyPr wrap="square" rtlCol="0">
            <a:spAutoFit/>
          </a:bodyPr>
          <a:lstStyle/>
          <a:p>
            <a:pPr algn="ctr"/>
            <a:r>
              <a:rPr lang="ro-RO" b="1" dirty="0"/>
              <a:t>MUZEUL AGRICOL ATALAIA</a:t>
            </a:r>
            <a:r>
              <a:rPr lang="ro-RO" sz="1600" dirty="0"/>
              <a:t>     </a:t>
            </a:r>
          </a:p>
        </p:txBody>
      </p:sp>
      <p:pic>
        <p:nvPicPr>
          <p:cNvPr id="14" name="Picture 13" descr="IMG_0646.JPG"/>
          <p:cNvPicPr>
            <a:picLocks noChangeAspect="1"/>
          </p:cNvPicPr>
          <p:nvPr/>
        </p:nvPicPr>
        <p:blipFill>
          <a:blip r:embed="rId5" cstate="print"/>
          <a:stretch>
            <a:fillRect/>
          </a:stretch>
        </p:blipFill>
        <p:spPr>
          <a:xfrm>
            <a:off x="571472" y="2428868"/>
            <a:ext cx="2520000" cy="1680000"/>
          </a:xfrm>
          <a:prstGeom prst="rect">
            <a:avLst/>
          </a:prstGeom>
        </p:spPr>
      </p:pic>
      <p:pic>
        <p:nvPicPr>
          <p:cNvPr id="15" name="Picture 14" descr="IMG_0588.JPG"/>
          <p:cNvPicPr>
            <a:picLocks noChangeAspect="1"/>
          </p:cNvPicPr>
          <p:nvPr/>
        </p:nvPicPr>
        <p:blipFill>
          <a:blip r:embed="rId6" cstate="print"/>
          <a:stretch>
            <a:fillRect/>
          </a:stretch>
        </p:blipFill>
        <p:spPr>
          <a:xfrm>
            <a:off x="3286116" y="2428868"/>
            <a:ext cx="2520000" cy="1680000"/>
          </a:xfrm>
          <a:prstGeom prst="rect">
            <a:avLst/>
          </a:prstGeom>
        </p:spPr>
      </p:pic>
      <p:pic>
        <p:nvPicPr>
          <p:cNvPr id="17" name="Picture 16" descr="IMG_0550.JPG"/>
          <p:cNvPicPr>
            <a:picLocks noChangeAspect="1"/>
          </p:cNvPicPr>
          <p:nvPr/>
        </p:nvPicPr>
        <p:blipFill>
          <a:blip r:embed="rId7" cstate="print">
            <a:lum bright="10000"/>
          </a:blip>
          <a:stretch>
            <a:fillRect/>
          </a:stretch>
        </p:blipFill>
        <p:spPr>
          <a:xfrm>
            <a:off x="6000760" y="2428868"/>
            <a:ext cx="2520000" cy="1680000"/>
          </a:xfrm>
          <a:prstGeom prst="rect">
            <a:avLst/>
          </a:prstGeom>
        </p:spPr>
      </p:pic>
      <p:pic>
        <p:nvPicPr>
          <p:cNvPr id="18" name="Picture 17" descr="IMG_0571.JPG"/>
          <p:cNvPicPr>
            <a:picLocks noChangeAspect="1"/>
          </p:cNvPicPr>
          <p:nvPr/>
        </p:nvPicPr>
        <p:blipFill>
          <a:blip r:embed="rId8" cstate="print"/>
          <a:stretch>
            <a:fillRect/>
          </a:stretch>
        </p:blipFill>
        <p:spPr>
          <a:xfrm>
            <a:off x="571472" y="4214818"/>
            <a:ext cx="2520000" cy="1680000"/>
          </a:xfrm>
          <a:prstGeom prst="rect">
            <a:avLst/>
          </a:prstGeom>
        </p:spPr>
      </p:pic>
      <p:pic>
        <p:nvPicPr>
          <p:cNvPr id="19" name="Picture 18" descr="IMG_0611.JPG"/>
          <p:cNvPicPr>
            <a:picLocks noChangeAspect="1"/>
          </p:cNvPicPr>
          <p:nvPr/>
        </p:nvPicPr>
        <p:blipFill>
          <a:blip r:embed="rId9" cstate="print"/>
          <a:stretch>
            <a:fillRect/>
          </a:stretch>
        </p:blipFill>
        <p:spPr>
          <a:xfrm>
            <a:off x="3286116" y="4214818"/>
            <a:ext cx="2520000" cy="1680000"/>
          </a:xfrm>
          <a:prstGeom prst="rect">
            <a:avLst/>
          </a:prstGeom>
        </p:spPr>
      </p:pic>
      <p:pic>
        <p:nvPicPr>
          <p:cNvPr id="20" name="Picture 19" descr="IMG_0614.JPG"/>
          <p:cNvPicPr>
            <a:picLocks noChangeAspect="1"/>
          </p:cNvPicPr>
          <p:nvPr/>
        </p:nvPicPr>
        <p:blipFill>
          <a:blip r:embed="rId10" cstate="print"/>
          <a:stretch>
            <a:fillRect/>
          </a:stretch>
        </p:blipFill>
        <p:spPr>
          <a:xfrm>
            <a:off x="6000760" y="4214818"/>
            <a:ext cx="2520000" cy="1680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1"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8"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12" name="Picture 11"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13" name="TextBox 12"/>
          <p:cNvSpPr txBox="1"/>
          <p:nvPr/>
        </p:nvSpPr>
        <p:spPr>
          <a:xfrm>
            <a:off x="785786" y="1643050"/>
            <a:ext cx="7572428" cy="369332"/>
          </a:xfrm>
          <a:prstGeom prst="rect">
            <a:avLst/>
          </a:prstGeom>
          <a:noFill/>
        </p:spPr>
        <p:txBody>
          <a:bodyPr wrap="square" rtlCol="0">
            <a:spAutoFit/>
          </a:bodyPr>
          <a:lstStyle/>
          <a:p>
            <a:pPr algn="ctr"/>
            <a:r>
              <a:rPr lang="ro-RO" b="1" dirty="0"/>
              <a:t>OCEANARIUM, PARQUE DAS NAÇÕES - LISABONA</a:t>
            </a:r>
            <a:endParaRPr lang="ro-RO" sz="1600" dirty="0"/>
          </a:p>
        </p:txBody>
      </p:sp>
      <p:pic>
        <p:nvPicPr>
          <p:cNvPr id="14" name="Picture 13" descr="IMG_0657.JPG"/>
          <p:cNvPicPr>
            <a:picLocks noChangeAspect="1"/>
          </p:cNvPicPr>
          <p:nvPr/>
        </p:nvPicPr>
        <p:blipFill>
          <a:blip r:embed="rId5" cstate="print"/>
          <a:stretch>
            <a:fillRect/>
          </a:stretch>
        </p:blipFill>
        <p:spPr>
          <a:xfrm>
            <a:off x="480364" y="2320504"/>
            <a:ext cx="2520000" cy="1680000"/>
          </a:xfrm>
          <a:prstGeom prst="rect">
            <a:avLst/>
          </a:prstGeom>
        </p:spPr>
      </p:pic>
      <p:pic>
        <p:nvPicPr>
          <p:cNvPr id="15" name="Picture 14" descr="IMG_0680.JPG"/>
          <p:cNvPicPr>
            <a:picLocks noChangeAspect="1"/>
          </p:cNvPicPr>
          <p:nvPr/>
        </p:nvPicPr>
        <p:blipFill>
          <a:blip r:embed="rId6" cstate="print"/>
          <a:stretch>
            <a:fillRect/>
          </a:stretch>
        </p:blipFill>
        <p:spPr>
          <a:xfrm>
            <a:off x="3195008" y="2320504"/>
            <a:ext cx="2520000" cy="1680000"/>
          </a:xfrm>
          <a:prstGeom prst="rect">
            <a:avLst/>
          </a:prstGeom>
        </p:spPr>
      </p:pic>
      <p:pic>
        <p:nvPicPr>
          <p:cNvPr id="16" name="Picture 15" descr="IMG_0695.JPG"/>
          <p:cNvPicPr>
            <a:picLocks noChangeAspect="1"/>
          </p:cNvPicPr>
          <p:nvPr/>
        </p:nvPicPr>
        <p:blipFill>
          <a:blip r:embed="rId7" cstate="print"/>
          <a:stretch>
            <a:fillRect/>
          </a:stretch>
        </p:blipFill>
        <p:spPr>
          <a:xfrm>
            <a:off x="5981090" y="2320504"/>
            <a:ext cx="2520000" cy="1680000"/>
          </a:xfrm>
          <a:prstGeom prst="rect">
            <a:avLst/>
          </a:prstGeom>
        </p:spPr>
      </p:pic>
      <p:pic>
        <p:nvPicPr>
          <p:cNvPr id="17" name="Picture 16" descr="IMG_0763.JPG"/>
          <p:cNvPicPr>
            <a:picLocks noChangeAspect="1"/>
          </p:cNvPicPr>
          <p:nvPr/>
        </p:nvPicPr>
        <p:blipFill>
          <a:blip r:embed="rId8" cstate="print"/>
          <a:stretch>
            <a:fillRect/>
          </a:stretch>
        </p:blipFill>
        <p:spPr>
          <a:xfrm>
            <a:off x="480364" y="4249330"/>
            <a:ext cx="2520000" cy="1680000"/>
          </a:xfrm>
          <a:prstGeom prst="rect">
            <a:avLst/>
          </a:prstGeom>
        </p:spPr>
      </p:pic>
      <p:pic>
        <p:nvPicPr>
          <p:cNvPr id="18" name="Picture 17" descr="IMG_0859.JPG"/>
          <p:cNvPicPr>
            <a:picLocks noChangeAspect="1"/>
          </p:cNvPicPr>
          <p:nvPr/>
        </p:nvPicPr>
        <p:blipFill>
          <a:blip r:embed="rId9" cstate="print"/>
          <a:stretch>
            <a:fillRect/>
          </a:stretch>
        </p:blipFill>
        <p:spPr>
          <a:xfrm>
            <a:off x="3246776" y="4283842"/>
            <a:ext cx="2520000" cy="1680000"/>
          </a:xfrm>
          <a:prstGeom prst="rect">
            <a:avLst/>
          </a:prstGeom>
        </p:spPr>
      </p:pic>
      <p:pic>
        <p:nvPicPr>
          <p:cNvPr id="19" name="Picture 18" descr="IMG_0756.JPG"/>
          <p:cNvPicPr>
            <a:picLocks noChangeAspect="1"/>
          </p:cNvPicPr>
          <p:nvPr/>
        </p:nvPicPr>
        <p:blipFill>
          <a:blip r:embed="rId10" cstate="print"/>
          <a:stretch>
            <a:fillRect/>
          </a:stretch>
        </p:blipFill>
        <p:spPr>
          <a:xfrm>
            <a:off x="5981090" y="4286256"/>
            <a:ext cx="2520000" cy="1680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3"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4"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7"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8" name="Picture 7"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9" name="TextBox 8"/>
          <p:cNvSpPr txBox="1"/>
          <p:nvPr/>
        </p:nvSpPr>
        <p:spPr>
          <a:xfrm>
            <a:off x="785786" y="1538575"/>
            <a:ext cx="7572428" cy="461665"/>
          </a:xfrm>
          <a:prstGeom prst="rect">
            <a:avLst/>
          </a:prstGeom>
          <a:noFill/>
        </p:spPr>
        <p:txBody>
          <a:bodyPr wrap="square" rtlCol="0">
            <a:spAutoFit/>
          </a:bodyPr>
          <a:lstStyle/>
          <a:p>
            <a:pPr algn="ctr"/>
            <a:r>
              <a:rPr lang="ro-RO" sz="2400" b="1" dirty="0"/>
              <a:t>PENA  PALACE</a:t>
            </a:r>
            <a:endParaRPr lang="ro-RO" sz="2000" dirty="0"/>
          </a:p>
        </p:txBody>
      </p:sp>
      <p:pic>
        <p:nvPicPr>
          <p:cNvPr id="11" name="Picture 10" descr="IMG_1353.JPG"/>
          <p:cNvPicPr>
            <a:picLocks noChangeAspect="1"/>
          </p:cNvPicPr>
          <p:nvPr/>
        </p:nvPicPr>
        <p:blipFill>
          <a:blip r:embed="rId5" cstate="print"/>
          <a:stretch>
            <a:fillRect/>
          </a:stretch>
        </p:blipFill>
        <p:spPr>
          <a:xfrm>
            <a:off x="214282" y="2000240"/>
            <a:ext cx="2880000" cy="1920000"/>
          </a:xfrm>
          <a:prstGeom prst="rect">
            <a:avLst/>
          </a:prstGeom>
        </p:spPr>
      </p:pic>
      <p:pic>
        <p:nvPicPr>
          <p:cNvPr id="12" name="Picture 11" descr="IMG_1399.JPG"/>
          <p:cNvPicPr>
            <a:picLocks noChangeAspect="1"/>
          </p:cNvPicPr>
          <p:nvPr/>
        </p:nvPicPr>
        <p:blipFill>
          <a:blip r:embed="rId6" cstate="print"/>
          <a:stretch>
            <a:fillRect/>
          </a:stretch>
        </p:blipFill>
        <p:spPr>
          <a:xfrm>
            <a:off x="3143240" y="2000240"/>
            <a:ext cx="2880000" cy="1920000"/>
          </a:xfrm>
          <a:prstGeom prst="rect">
            <a:avLst/>
          </a:prstGeom>
        </p:spPr>
      </p:pic>
      <p:pic>
        <p:nvPicPr>
          <p:cNvPr id="15" name="Picture 14" descr="IMG_1357.JPG"/>
          <p:cNvPicPr>
            <a:picLocks noChangeAspect="1"/>
          </p:cNvPicPr>
          <p:nvPr/>
        </p:nvPicPr>
        <p:blipFill>
          <a:blip r:embed="rId7" cstate="print"/>
          <a:stretch>
            <a:fillRect/>
          </a:stretch>
        </p:blipFill>
        <p:spPr>
          <a:xfrm>
            <a:off x="6072198" y="2000240"/>
            <a:ext cx="2880000" cy="1920000"/>
          </a:xfrm>
          <a:prstGeom prst="rect">
            <a:avLst/>
          </a:prstGeom>
        </p:spPr>
      </p:pic>
      <p:pic>
        <p:nvPicPr>
          <p:cNvPr id="16" name="Picture 15" descr="IMG_1444.JPG"/>
          <p:cNvPicPr>
            <a:picLocks noChangeAspect="1"/>
          </p:cNvPicPr>
          <p:nvPr/>
        </p:nvPicPr>
        <p:blipFill>
          <a:blip r:embed="rId8" cstate="print">
            <a:lum bright="10000"/>
          </a:blip>
          <a:stretch>
            <a:fillRect/>
          </a:stretch>
        </p:blipFill>
        <p:spPr>
          <a:xfrm>
            <a:off x="214282" y="4071942"/>
            <a:ext cx="2880000" cy="1920000"/>
          </a:xfrm>
          <a:prstGeom prst="rect">
            <a:avLst/>
          </a:prstGeom>
        </p:spPr>
      </p:pic>
      <p:pic>
        <p:nvPicPr>
          <p:cNvPr id="17" name="Picture 16" descr="IMG_1441.JPG"/>
          <p:cNvPicPr>
            <a:picLocks noChangeAspect="1"/>
          </p:cNvPicPr>
          <p:nvPr/>
        </p:nvPicPr>
        <p:blipFill>
          <a:blip r:embed="rId9" cstate="print">
            <a:lum bright="20000"/>
          </a:blip>
          <a:stretch>
            <a:fillRect/>
          </a:stretch>
        </p:blipFill>
        <p:spPr>
          <a:xfrm>
            <a:off x="3143240" y="4080768"/>
            <a:ext cx="2880000" cy="1920000"/>
          </a:xfrm>
          <a:prstGeom prst="rect">
            <a:avLst/>
          </a:prstGeom>
        </p:spPr>
      </p:pic>
      <p:pic>
        <p:nvPicPr>
          <p:cNvPr id="18" name="Picture 17" descr="IMG_1452.JPG"/>
          <p:cNvPicPr>
            <a:picLocks noChangeAspect="1"/>
          </p:cNvPicPr>
          <p:nvPr/>
        </p:nvPicPr>
        <p:blipFill>
          <a:blip r:embed="rId10" cstate="print">
            <a:lum bright="20000"/>
          </a:blip>
          <a:stretch>
            <a:fillRect/>
          </a:stretch>
        </p:blipFill>
        <p:spPr>
          <a:xfrm>
            <a:off x="6072198" y="4071942"/>
            <a:ext cx="2880000" cy="1920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9"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sp>
        <p:nvSpPr>
          <p:cNvPr id="10"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11"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12" name="Picture 11"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13" name="TextBox 12"/>
          <p:cNvSpPr txBox="1"/>
          <p:nvPr/>
        </p:nvSpPr>
        <p:spPr>
          <a:xfrm>
            <a:off x="785786" y="1643050"/>
            <a:ext cx="7572428" cy="369332"/>
          </a:xfrm>
          <a:prstGeom prst="rect">
            <a:avLst/>
          </a:prstGeom>
          <a:noFill/>
        </p:spPr>
        <p:txBody>
          <a:bodyPr wrap="square" rtlCol="0">
            <a:spAutoFit/>
          </a:bodyPr>
          <a:lstStyle/>
          <a:p>
            <a:pPr algn="ctr"/>
            <a:r>
              <a:rPr lang="ro-RO" b="1" dirty="0"/>
              <a:t>SINTRA TOWN</a:t>
            </a:r>
            <a:endParaRPr lang="ro-RO" sz="1600" dirty="0"/>
          </a:p>
        </p:txBody>
      </p:sp>
      <p:pic>
        <p:nvPicPr>
          <p:cNvPr id="7" name="Picture 6" descr="IMG_1733.JPG"/>
          <p:cNvPicPr>
            <a:picLocks noChangeAspect="1"/>
          </p:cNvPicPr>
          <p:nvPr/>
        </p:nvPicPr>
        <p:blipFill>
          <a:blip r:embed="rId5" cstate="print"/>
          <a:stretch>
            <a:fillRect/>
          </a:stretch>
        </p:blipFill>
        <p:spPr>
          <a:xfrm>
            <a:off x="214282" y="2000240"/>
            <a:ext cx="2880000" cy="1920000"/>
          </a:xfrm>
          <a:prstGeom prst="rect">
            <a:avLst/>
          </a:prstGeom>
        </p:spPr>
      </p:pic>
      <p:pic>
        <p:nvPicPr>
          <p:cNvPr id="8" name="Picture 7" descr="IMG_1734.JPG"/>
          <p:cNvPicPr>
            <a:picLocks noChangeAspect="1"/>
          </p:cNvPicPr>
          <p:nvPr/>
        </p:nvPicPr>
        <p:blipFill>
          <a:blip r:embed="rId6" cstate="print">
            <a:lum bright="20000"/>
          </a:blip>
          <a:stretch>
            <a:fillRect/>
          </a:stretch>
        </p:blipFill>
        <p:spPr>
          <a:xfrm>
            <a:off x="3143240" y="2000240"/>
            <a:ext cx="2880000" cy="1920000"/>
          </a:xfrm>
          <a:prstGeom prst="rect">
            <a:avLst/>
          </a:prstGeom>
        </p:spPr>
      </p:pic>
      <p:pic>
        <p:nvPicPr>
          <p:cNvPr id="14" name="Picture 13" descr="IMG_1737.JPG"/>
          <p:cNvPicPr>
            <a:picLocks noChangeAspect="1"/>
          </p:cNvPicPr>
          <p:nvPr/>
        </p:nvPicPr>
        <p:blipFill>
          <a:blip r:embed="rId7" cstate="print"/>
          <a:stretch>
            <a:fillRect/>
          </a:stretch>
        </p:blipFill>
        <p:spPr>
          <a:xfrm>
            <a:off x="6072198" y="2000240"/>
            <a:ext cx="2880000" cy="1920000"/>
          </a:xfrm>
          <a:prstGeom prst="rect">
            <a:avLst/>
          </a:prstGeom>
        </p:spPr>
      </p:pic>
      <p:pic>
        <p:nvPicPr>
          <p:cNvPr id="15" name="Picture 14" descr="IMG_1739.JPG"/>
          <p:cNvPicPr>
            <a:picLocks noChangeAspect="1"/>
          </p:cNvPicPr>
          <p:nvPr/>
        </p:nvPicPr>
        <p:blipFill>
          <a:blip r:embed="rId8" cstate="print"/>
          <a:stretch>
            <a:fillRect/>
          </a:stretch>
        </p:blipFill>
        <p:spPr>
          <a:xfrm>
            <a:off x="214282" y="4071942"/>
            <a:ext cx="2880000" cy="1920000"/>
          </a:xfrm>
          <a:prstGeom prst="rect">
            <a:avLst/>
          </a:prstGeom>
        </p:spPr>
      </p:pic>
      <p:pic>
        <p:nvPicPr>
          <p:cNvPr id="16" name="Picture 15" descr="IMG_1752.JPG"/>
          <p:cNvPicPr>
            <a:picLocks noChangeAspect="1"/>
          </p:cNvPicPr>
          <p:nvPr/>
        </p:nvPicPr>
        <p:blipFill>
          <a:blip r:embed="rId9" cstate="print"/>
          <a:stretch>
            <a:fillRect/>
          </a:stretch>
        </p:blipFill>
        <p:spPr>
          <a:xfrm>
            <a:off x="3143240" y="4071942"/>
            <a:ext cx="2880000" cy="1920000"/>
          </a:xfrm>
          <a:prstGeom prst="rect">
            <a:avLst/>
          </a:prstGeom>
        </p:spPr>
      </p:pic>
      <p:pic>
        <p:nvPicPr>
          <p:cNvPr id="17" name="Picture 16" descr="IMG_1756.JPG"/>
          <p:cNvPicPr>
            <a:picLocks noChangeAspect="1"/>
          </p:cNvPicPr>
          <p:nvPr/>
        </p:nvPicPr>
        <p:blipFill>
          <a:blip r:embed="rId10" cstate="print"/>
          <a:stretch>
            <a:fillRect/>
          </a:stretch>
        </p:blipFill>
        <p:spPr>
          <a:xfrm>
            <a:off x="6072198" y="4071942"/>
            <a:ext cx="2880000" cy="1920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10" name="TextBox 9"/>
          <p:cNvSpPr txBox="1"/>
          <p:nvPr/>
        </p:nvSpPr>
        <p:spPr>
          <a:xfrm>
            <a:off x="785786" y="1643050"/>
            <a:ext cx="7572428" cy="369332"/>
          </a:xfrm>
          <a:prstGeom prst="rect">
            <a:avLst/>
          </a:prstGeom>
          <a:noFill/>
        </p:spPr>
        <p:txBody>
          <a:bodyPr wrap="square" rtlCol="0">
            <a:spAutoFit/>
          </a:bodyPr>
          <a:lstStyle/>
          <a:p>
            <a:pPr algn="ctr"/>
            <a:r>
              <a:rPr lang="ro-RO" b="1" dirty="0"/>
              <a:t>CARCAVELOS BEACH</a:t>
            </a:r>
            <a:endParaRPr lang="ro-RO" sz="1600" dirty="0"/>
          </a:p>
        </p:txBody>
      </p:sp>
      <p:sp>
        <p:nvSpPr>
          <p:cNvPr id="11"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7" name="Picture 6" descr="IMG_1833.JPG"/>
          <p:cNvPicPr>
            <a:picLocks noChangeAspect="1"/>
          </p:cNvPicPr>
          <p:nvPr/>
        </p:nvPicPr>
        <p:blipFill>
          <a:blip r:embed="rId5" cstate="print"/>
          <a:stretch>
            <a:fillRect/>
          </a:stretch>
        </p:blipFill>
        <p:spPr>
          <a:xfrm>
            <a:off x="191802" y="2071678"/>
            <a:ext cx="2880000" cy="1920000"/>
          </a:xfrm>
          <a:prstGeom prst="rect">
            <a:avLst/>
          </a:prstGeom>
        </p:spPr>
      </p:pic>
      <p:pic>
        <p:nvPicPr>
          <p:cNvPr id="8" name="Picture 7" descr="IMG_1854.JPG"/>
          <p:cNvPicPr>
            <a:picLocks noChangeAspect="1"/>
          </p:cNvPicPr>
          <p:nvPr/>
        </p:nvPicPr>
        <p:blipFill>
          <a:blip r:embed="rId6" cstate="print"/>
          <a:stretch>
            <a:fillRect/>
          </a:stretch>
        </p:blipFill>
        <p:spPr>
          <a:xfrm>
            <a:off x="3143240" y="2071678"/>
            <a:ext cx="2880000" cy="1920000"/>
          </a:xfrm>
          <a:prstGeom prst="rect">
            <a:avLst/>
          </a:prstGeom>
        </p:spPr>
      </p:pic>
      <p:pic>
        <p:nvPicPr>
          <p:cNvPr id="12" name="Picture 11" descr="IMG_2074.JPG"/>
          <p:cNvPicPr>
            <a:picLocks noChangeAspect="1"/>
          </p:cNvPicPr>
          <p:nvPr/>
        </p:nvPicPr>
        <p:blipFill>
          <a:blip r:embed="rId7" cstate="print"/>
          <a:stretch>
            <a:fillRect/>
          </a:stretch>
        </p:blipFill>
        <p:spPr>
          <a:xfrm>
            <a:off x="214282" y="4143380"/>
            <a:ext cx="2880000" cy="1920000"/>
          </a:xfrm>
          <a:prstGeom prst="rect">
            <a:avLst/>
          </a:prstGeom>
        </p:spPr>
      </p:pic>
      <p:pic>
        <p:nvPicPr>
          <p:cNvPr id="13" name="Picture 12" descr="IMG_2111.JPG"/>
          <p:cNvPicPr>
            <a:picLocks noChangeAspect="1"/>
          </p:cNvPicPr>
          <p:nvPr/>
        </p:nvPicPr>
        <p:blipFill>
          <a:blip r:embed="rId8" cstate="print"/>
          <a:stretch>
            <a:fillRect/>
          </a:stretch>
        </p:blipFill>
        <p:spPr>
          <a:xfrm>
            <a:off x="3143240" y="4143380"/>
            <a:ext cx="2880000" cy="1920000"/>
          </a:xfrm>
          <a:prstGeom prst="rect">
            <a:avLst/>
          </a:prstGeom>
        </p:spPr>
      </p:pic>
      <p:pic>
        <p:nvPicPr>
          <p:cNvPr id="14" name="Picture 13" descr="IMG_2113.JPG"/>
          <p:cNvPicPr>
            <a:picLocks noChangeAspect="1"/>
          </p:cNvPicPr>
          <p:nvPr/>
        </p:nvPicPr>
        <p:blipFill>
          <a:blip r:embed="rId9" cstate="print"/>
          <a:stretch>
            <a:fillRect/>
          </a:stretch>
        </p:blipFill>
        <p:spPr>
          <a:xfrm>
            <a:off x="6072198" y="2071678"/>
            <a:ext cx="2880000" cy="1920000"/>
          </a:xfrm>
          <a:prstGeom prst="rect">
            <a:avLst/>
          </a:prstGeom>
        </p:spPr>
      </p:pic>
      <p:pic>
        <p:nvPicPr>
          <p:cNvPr id="15" name="Picture 14" descr="IMG_2135.JPG"/>
          <p:cNvPicPr>
            <a:picLocks noChangeAspect="1"/>
          </p:cNvPicPr>
          <p:nvPr/>
        </p:nvPicPr>
        <p:blipFill>
          <a:blip r:embed="rId10" cstate="print"/>
          <a:stretch>
            <a:fillRect/>
          </a:stretch>
        </p:blipFill>
        <p:spPr>
          <a:xfrm>
            <a:off x="6072198" y="4143380"/>
            <a:ext cx="2880000" cy="1920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7" name="TextBox 6"/>
          <p:cNvSpPr txBox="1"/>
          <p:nvPr/>
        </p:nvSpPr>
        <p:spPr>
          <a:xfrm>
            <a:off x="785786" y="1643050"/>
            <a:ext cx="7572428" cy="369332"/>
          </a:xfrm>
          <a:prstGeom prst="rect">
            <a:avLst/>
          </a:prstGeom>
          <a:noFill/>
        </p:spPr>
        <p:txBody>
          <a:bodyPr wrap="square" rtlCol="0">
            <a:spAutoFit/>
          </a:bodyPr>
          <a:lstStyle/>
          <a:p>
            <a:pPr algn="ctr"/>
            <a:r>
              <a:rPr lang="ro-RO" b="1" dirty="0"/>
              <a:t>BOCA DO INFERNO</a:t>
            </a:r>
            <a:endParaRPr lang="ro-RO" sz="1600" dirty="0"/>
          </a:p>
        </p:txBody>
      </p:sp>
      <p:sp>
        <p:nvSpPr>
          <p:cNvPr id="8"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pic>
        <p:nvPicPr>
          <p:cNvPr id="9" name="Picture 8" descr="IMG_1881.JPG"/>
          <p:cNvPicPr>
            <a:picLocks noChangeAspect="1"/>
          </p:cNvPicPr>
          <p:nvPr/>
        </p:nvPicPr>
        <p:blipFill>
          <a:blip r:embed="rId5" cstate="print"/>
          <a:stretch>
            <a:fillRect/>
          </a:stretch>
        </p:blipFill>
        <p:spPr>
          <a:xfrm>
            <a:off x="214282" y="2071678"/>
            <a:ext cx="2880000" cy="1920000"/>
          </a:xfrm>
          <a:prstGeom prst="rect">
            <a:avLst/>
          </a:prstGeom>
        </p:spPr>
      </p:pic>
      <p:pic>
        <p:nvPicPr>
          <p:cNvPr id="10" name="Picture 9" descr="IMG_1871.JPG"/>
          <p:cNvPicPr>
            <a:picLocks noChangeAspect="1"/>
          </p:cNvPicPr>
          <p:nvPr/>
        </p:nvPicPr>
        <p:blipFill>
          <a:blip r:embed="rId6" cstate="print"/>
          <a:stretch>
            <a:fillRect/>
          </a:stretch>
        </p:blipFill>
        <p:spPr>
          <a:xfrm>
            <a:off x="3143240" y="2071678"/>
            <a:ext cx="2880000" cy="1920000"/>
          </a:xfrm>
          <a:prstGeom prst="rect">
            <a:avLst/>
          </a:prstGeom>
        </p:spPr>
      </p:pic>
      <p:pic>
        <p:nvPicPr>
          <p:cNvPr id="11" name="Picture 10" descr="IMG_1885.JPG"/>
          <p:cNvPicPr>
            <a:picLocks noChangeAspect="1"/>
          </p:cNvPicPr>
          <p:nvPr/>
        </p:nvPicPr>
        <p:blipFill>
          <a:blip r:embed="rId7" cstate="print"/>
          <a:stretch>
            <a:fillRect/>
          </a:stretch>
        </p:blipFill>
        <p:spPr>
          <a:xfrm>
            <a:off x="6072198" y="2071678"/>
            <a:ext cx="2880000" cy="1920000"/>
          </a:xfrm>
          <a:prstGeom prst="rect">
            <a:avLst/>
          </a:prstGeom>
        </p:spPr>
      </p:pic>
      <p:pic>
        <p:nvPicPr>
          <p:cNvPr id="12" name="Picture 11" descr="IMG_1915.JPG"/>
          <p:cNvPicPr>
            <a:picLocks noChangeAspect="1"/>
          </p:cNvPicPr>
          <p:nvPr/>
        </p:nvPicPr>
        <p:blipFill>
          <a:blip r:embed="rId8" cstate="print"/>
          <a:stretch>
            <a:fillRect/>
          </a:stretch>
        </p:blipFill>
        <p:spPr>
          <a:xfrm>
            <a:off x="214282" y="4143380"/>
            <a:ext cx="2880000" cy="1920000"/>
          </a:xfrm>
          <a:prstGeom prst="rect">
            <a:avLst/>
          </a:prstGeom>
        </p:spPr>
      </p:pic>
      <p:pic>
        <p:nvPicPr>
          <p:cNvPr id="13" name="Picture 12" descr="IMG_1920.JPG"/>
          <p:cNvPicPr>
            <a:picLocks noChangeAspect="1"/>
          </p:cNvPicPr>
          <p:nvPr/>
        </p:nvPicPr>
        <p:blipFill>
          <a:blip r:embed="rId9" cstate="print"/>
          <a:stretch>
            <a:fillRect/>
          </a:stretch>
        </p:blipFill>
        <p:spPr>
          <a:xfrm>
            <a:off x="3143240" y="4152206"/>
            <a:ext cx="2880000" cy="1920000"/>
          </a:xfrm>
          <a:prstGeom prst="rect">
            <a:avLst/>
          </a:prstGeom>
        </p:spPr>
      </p:pic>
      <p:pic>
        <p:nvPicPr>
          <p:cNvPr id="14" name="Picture 13" descr="IMG_1934.JPG"/>
          <p:cNvPicPr>
            <a:picLocks noChangeAspect="1"/>
          </p:cNvPicPr>
          <p:nvPr/>
        </p:nvPicPr>
        <p:blipFill>
          <a:blip r:embed="rId10" cstate="print"/>
          <a:stretch>
            <a:fillRect/>
          </a:stretch>
        </p:blipFill>
        <p:spPr>
          <a:xfrm>
            <a:off x="6072198" y="4143380"/>
            <a:ext cx="2880000" cy="1920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7"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8" name="TextBox 7"/>
          <p:cNvSpPr txBox="1"/>
          <p:nvPr/>
        </p:nvSpPr>
        <p:spPr>
          <a:xfrm>
            <a:off x="785786" y="1488032"/>
            <a:ext cx="7572428" cy="400110"/>
          </a:xfrm>
          <a:prstGeom prst="rect">
            <a:avLst/>
          </a:prstGeom>
          <a:noFill/>
        </p:spPr>
        <p:txBody>
          <a:bodyPr wrap="square" rtlCol="0">
            <a:spAutoFit/>
          </a:bodyPr>
          <a:lstStyle/>
          <a:p>
            <a:pPr algn="ctr"/>
            <a:r>
              <a:rPr lang="ro-RO" sz="2000" b="1" dirty="0"/>
              <a:t>CABO DA ROCA</a:t>
            </a:r>
            <a:endParaRPr lang="ro-RO" dirty="0"/>
          </a:p>
        </p:txBody>
      </p:sp>
      <p:pic>
        <p:nvPicPr>
          <p:cNvPr id="9" name="Picture 8" descr="IMG_1795.JPG"/>
          <p:cNvPicPr>
            <a:picLocks noChangeAspect="1"/>
          </p:cNvPicPr>
          <p:nvPr/>
        </p:nvPicPr>
        <p:blipFill>
          <a:blip r:embed="rId5" cstate="print"/>
          <a:stretch>
            <a:fillRect/>
          </a:stretch>
        </p:blipFill>
        <p:spPr>
          <a:xfrm>
            <a:off x="214282" y="1857364"/>
            <a:ext cx="2520000" cy="1680000"/>
          </a:xfrm>
          <a:prstGeom prst="rect">
            <a:avLst/>
          </a:prstGeom>
        </p:spPr>
      </p:pic>
      <p:pic>
        <p:nvPicPr>
          <p:cNvPr id="10" name="Picture 9" descr="IMG_1803.JPG"/>
          <p:cNvPicPr>
            <a:picLocks noChangeAspect="1"/>
          </p:cNvPicPr>
          <p:nvPr/>
        </p:nvPicPr>
        <p:blipFill>
          <a:blip r:embed="rId6" cstate="print"/>
          <a:stretch>
            <a:fillRect/>
          </a:stretch>
        </p:blipFill>
        <p:spPr>
          <a:xfrm>
            <a:off x="3195008" y="1820438"/>
            <a:ext cx="2520000" cy="1680000"/>
          </a:xfrm>
          <a:prstGeom prst="rect">
            <a:avLst/>
          </a:prstGeom>
        </p:spPr>
      </p:pic>
      <p:pic>
        <p:nvPicPr>
          <p:cNvPr id="11" name="Picture 10" descr="IMG_1811.JPG"/>
          <p:cNvPicPr>
            <a:picLocks noChangeAspect="1"/>
          </p:cNvPicPr>
          <p:nvPr/>
        </p:nvPicPr>
        <p:blipFill>
          <a:blip r:embed="rId7" cstate="print"/>
          <a:stretch>
            <a:fillRect/>
          </a:stretch>
        </p:blipFill>
        <p:spPr>
          <a:xfrm>
            <a:off x="6215074" y="1857364"/>
            <a:ext cx="2520000" cy="1680000"/>
          </a:xfrm>
          <a:prstGeom prst="rect">
            <a:avLst/>
          </a:prstGeom>
        </p:spPr>
      </p:pic>
      <p:pic>
        <p:nvPicPr>
          <p:cNvPr id="12" name="Picture 11" descr="IMG_1812.JPG"/>
          <p:cNvPicPr>
            <a:picLocks noChangeAspect="1"/>
          </p:cNvPicPr>
          <p:nvPr/>
        </p:nvPicPr>
        <p:blipFill>
          <a:blip r:embed="rId8" cstate="print"/>
          <a:stretch>
            <a:fillRect/>
          </a:stretch>
        </p:blipFill>
        <p:spPr>
          <a:xfrm>
            <a:off x="191802" y="4143380"/>
            <a:ext cx="2520000" cy="1680000"/>
          </a:xfrm>
          <a:prstGeom prst="rect">
            <a:avLst/>
          </a:prstGeom>
        </p:spPr>
      </p:pic>
      <p:pic>
        <p:nvPicPr>
          <p:cNvPr id="14" name="Picture 13" descr="IMG_1815.JPG"/>
          <p:cNvPicPr>
            <a:picLocks noChangeAspect="1"/>
          </p:cNvPicPr>
          <p:nvPr/>
        </p:nvPicPr>
        <p:blipFill>
          <a:blip r:embed="rId9" cstate="print"/>
          <a:stretch>
            <a:fillRect/>
          </a:stretch>
        </p:blipFill>
        <p:spPr>
          <a:xfrm>
            <a:off x="6215074" y="4143380"/>
            <a:ext cx="2520000" cy="1680000"/>
          </a:xfrm>
          <a:prstGeom prst="rect">
            <a:avLst/>
          </a:prstGeom>
        </p:spPr>
      </p:pic>
      <p:pic>
        <p:nvPicPr>
          <p:cNvPr id="15" name="Picture 14" descr="IMG_1801.JPG"/>
          <p:cNvPicPr>
            <a:picLocks noChangeAspect="1"/>
          </p:cNvPicPr>
          <p:nvPr/>
        </p:nvPicPr>
        <p:blipFill>
          <a:blip r:embed="rId10" cstate="print"/>
          <a:stretch>
            <a:fillRect/>
          </a:stretch>
        </p:blipFill>
        <p:spPr>
          <a:xfrm>
            <a:off x="3412132" y="3571876"/>
            <a:ext cx="2160000" cy="278610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7"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8" name="TextBox 7"/>
          <p:cNvSpPr txBox="1"/>
          <p:nvPr/>
        </p:nvSpPr>
        <p:spPr>
          <a:xfrm>
            <a:off x="785786" y="1643050"/>
            <a:ext cx="7572428" cy="369332"/>
          </a:xfrm>
          <a:prstGeom prst="rect">
            <a:avLst/>
          </a:prstGeom>
          <a:noFill/>
        </p:spPr>
        <p:txBody>
          <a:bodyPr wrap="square" rtlCol="0">
            <a:spAutoFit/>
          </a:bodyPr>
          <a:lstStyle/>
          <a:p>
            <a:pPr algn="ctr"/>
            <a:r>
              <a:rPr lang="ro-RO" b="1" dirty="0"/>
              <a:t>ÓBIDOS VILLAGE - VILA NATAL</a:t>
            </a:r>
            <a:endParaRPr lang="ro-RO" dirty="0"/>
          </a:p>
        </p:txBody>
      </p:sp>
      <p:pic>
        <p:nvPicPr>
          <p:cNvPr id="12" name="Picture 11" descr="DSCN1029.JPG"/>
          <p:cNvPicPr>
            <a:picLocks noChangeAspect="1"/>
          </p:cNvPicPr>
          <p:nvPr/>
        </p:nvPicPr>
        <p:blipFill>
          <a:blip r:embed="rId5" cstate="print"/>
          <a:stretch>
            <a:fillRect/>
          </a:stretch>
        </p:blipFill>
        <p:spPr>
          <a:xfrm>
            <a:off x="3120760" y="2071678"/>
            <a:ext cx="2880000" cy="2160000"/>
          </a:xfrm>
          <a:prstGeom prst="rect">
            <a:avLst/>
          </a:prstGeom>
        </p:spPr>
      </p:pic>
      <p:pic>
        <p:nvPicPr>
          <p:cNvPr id="13" name="Picture 12" descr="DSCN0925.JPG"/>
          <p:cNvPicPr>
            <a:picLocks noChangeAspect="1"/>
          </p:cNvPicPr>
          <p:nvPr/>
        </p:nvPicPr>
        <p:blipFill>
          <a:blip r:embed="rId6" cstate="print"/>
          <a:stretch>
            <a:fillRect/>
          </a:stretch>
        </p:blipFill>
        <p:spPr>
          <a:xfrm>
            <a:off x="142844" y="2071678"/>
            <a:ext cx="2880000" cy="2160000"/>
          </a:xfrm>
          <a:prstGeom prst="rect">
            <a:avLst/>
          </a:prstGeom>
        </p:spPr>
      </p:pic>
      <p:pic>
        <p:nvPicPr>
          <p:cNvPr id="14" name="Picture 13" descr="DSCN0989.JPG"/>
          <p:cNvPicPr>
            <a:picLocks noChangeAspect="1"/>
          </p:cNvPicPr>
          <p:nvPr/>
        </p:nvPicPr>
        <p:blipFill>
          <a:blip r:embed="rId7" cstate="print"/>
          <a:stretch>
            <a:fillRect/>
          </a:stretch>
        </p:blipFill>
        <p:spPr>
          <a:xfrm>
            <a:off x="6049718" y="2071678"/>
            <a:ext cx="2880000" cy="2160000"/>
          </a:xfrm>
          <a:prstGeom prst="rect">
            <a:avLst/>
          </a:prstGeom>
        </p:spPr>
      </p:pic>
      <p:pic>
        <p:nvPicPr>
          <p:cNvPr id="15" name="Picture 14" descr="DSCN1036.JPG"/>
          <p:cNvPicPr>
            <a:picLocks noChangeAspect="1"/>
          </p:cNvPicPr>
          <p:nvPr/>
        </p:nvPicPr>
        <p:blipFill>
          <a:blip r:embed="rId8" cstate="print"/>
          <a:stretch>
            <a:fillRect/>
          </a:stretch>
        </p:blipFill>
        <p:spPr>
          <a:xfrm>
            <a:off x="142844" y="4286256"/>
            <a:ext cx="2880000" cy="2160000"/>
          </a:xfrm>
          <a:prstGeom prst="rect">
            <a:avLst/>
          </a:prstGeom>
        </p:spPr>
      </p:pic>
      <p:pic>
        <p:nvPicPr>
          <p:cNvPr id="16" name="Picture 15" descr="DSCN1083.JPG"/>
          <p:cNvPicPr>
            <a:picLocks noChangeAspect="1"/>
          </p:cNvPicPr>
          <p:nvPr/>
        </p:nvPicPr>
        <p:blipFill>
          <a:blip r:embed="rId9" cstate="print"/>
          <a:stretch>
            <a:fillRect/>
          </a:stretch>
        </p:blipFill>
        <p:spPr>
          <a:xfrm>
            <a:off x="3120760" y="4286256"/>
            <a:ext cx="2880000" cy="2160000"/>
          </a:xfrm>
          <a:prstGeom prst="rect">
            <a:avLst/>
          </a:prstGeom>
        </p:spPr>
      </p:pic>
      <p:pic>
        <p:nvPicPr>
          <p:cNvPr id="17" name="Picture 16" descr="DSCN1087.JPG"/>
          <p:cNvPicPr>
            <a:picLocks noChangeAspect="1"/>
          </p:cNvPicPr>
          <p:nvPr/>
        </p:nvPicPr>
        <p:blipFill>
          <a:blip r:embed="rId10" cstate="print"/>
          <a:stretch>
            <a:fillRect/>
          </a:stretch>
        </p:blipFill>
        <p:spPr>
          <a:xfrm>
            <a:off x="6072198" y="4286256"/>
            <a:ext cx="2880000" cy="2160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7"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9" name="TextBox 8"/>
          <p:cNvSpPr txBox="1"/>
          <p:nvPr/>
        </p:nvSpPr>
        <p:spPr>
          <a:xfrm>
            <a:off x="785786" y="1643050"/>
            <a:ext cx="7572428" cy="369332"/>
          </a:xfrm>
          <a:prstGeom prst="rect">
            <a:avLst/>
          </a:prstGeom>
          <a:noFill/>
        </p:spPr>
        <p:txBody>
          <a:bodyPr wrap="square" rtlCol="0">
            <a:spAutoFit/>
          </a:bodyPr>
          <a:lstStyle/>
          <a:p>
            <a:pPr algn="ctr"/>
            <a:r>
              <a:rPr lang="ro-RO" b="1" dirty="0"/>
              <a:t>BELÉM TOWER</a:t>
            </a:r>
            <a:endParaRPr lang="ro-RO" dirty="0"/>
          </a:p>
        </p:txBody>
      </p:sp>
      <p:pic>
        <p:nvPicPr>
          <p:cNvPr id="10" name="Picture 9" descr="IMG_0879.JPG"/>
          <p:cNvPicPr>
            <a:picLocks noChangeAspect="1"/>
          </p:cNvPicPr>
          <p:nvPr/>
        </p:nvPicPr>
        <p:blipFill>
          <a:blip r:embed="rId5" cstate="print"/>
          <a:stretch>
            <a:fillRect/>
          </a:stretch>
        </p:blipFill>
        <p:spPr>
          <a:xfrm>
            <a:off x="357158" y="2143116"/>
            <a:ext cx="2880000" cy="1920000"/>
          </a:xfrm>
          <a:prstGeom prst="rect">
            <a:avLst/>
          </a:prstGeom>
        </p:spPr>
      </p:pic>
      <p:sp>
        <p:nvSpPr>
          <p:cNvPr id="11" name="TextBox 10"/>
          <p:cNvSpPr txBox="1"/>
          <p:nvPr/>
        </p:nvSpPr>
        <p:spPr>
          <a:xfrm>
            <a:off x="3714744" y="2071678"/>
            <a:ext cx="5072098" cy="1815882"/>
          </a:xfrm>
          <a:prstGeom prst="rect">
            <a:avLst/>
          </a:prstGeom>
          <a:noFill/>
        </p:spPr>
        <p:txBody>
          <a:bodyPr wrap="square" rtlCol="0">
            <a:spAutoFit/>
          </a:bodyPr>
          <a:lstStyle/>
          <a:p>
            <a:r>
              <a:rPr lang="ro-RO" sz="1400" dirty="0"/>
              <a:t>E</a:t>
            </a:r>
            <a:r>
              <a:rPr lang="vi-VN" sz="1400" dirty="0"/>
              <a:t>ste unul dintre cele mai simbolice edificii din Lisabona. Şi el este o expresie rafinată a superbului stil manuelin (cu discrete elemente caracteristice diverselor alte stiluri arhitecturale), făcând parte, în acelaşi timp, din Patrimoniul Mondial UNESCO (declarat ca atare în 1983).Turnul este situat, aşa cum sugerează şi numele, în districtul </a:t>
            </a:r>
            <a:r>
              <a:rPr lang="vi-VN" sz="1400" dirty="0">
                <a:hlinkClick r:id="rId6" tooltip="Belem"/>
              </a:rPr>
              <a:t>Belem</a:t>
            </a:r>
            <a:r>
              <a:rPr lang="vi-VN" sz="1400" dirty="0"/>
              <a:t>, şi mai este cunoscut şi ca Turnul sau </a:t>
            </a:r>
            <a:r>
              <a:rPr lang="vi-VN" sz="1400" i="1" dirty="0"/>
              <a:t>Castelul Sfântul Vincent</a:t>
            </a:r>
            <a:r>
              <a:rPr lang="vi-VN" sz="1400" dirty="0"/>
              <a:t> (Castelo de Sao Vicente de Belem).</a:t>
            </a:r>
            <a:endParaRPr lang="ro-RO" sz="1400" dirty="0"/>
          </a:p>
        </p:txBody>
      </p:sp>
      <p:pic>
        <p:nvPicPr>
          <p:cNvPr id="12" name="Picture 11" descr="IMG_0886.JPG"/>
          <p:cNvPicPr>
            <a:picLocks noChangeAspect="1"/>
          </p:cNvPicPr>
          <p:nvPr/>
        </p:nvPicPr>
        <p:blipFill>
          <a:blip r:embed="rId7" cstate="print"/>
          <a:stretch>
            <a:fillRect/>
          </a:stretch>
        </p:blipFill>
        <p:spPr>
          <a:xfrm>
            <a:off x="357158" y="4214818"/>
            <a:ext cx="2880000" cy="1920000"/>
          </a:xfrm>
          <a:prstGeom prst="rect">
            <a:avLst/>
          </a:prstGeom>
        </p:spPr>
      </p:pic>
      <p:pic>
        <p:nvPicPr>
          <p:cNvPr id="13" name="Picture 12" descr="IMG_0881.JPG"/>
          <p:cNvPicPr>
            <a:picLocks noChangeAspect="1"/>
          </p:cNvPicPr>
          <p:nvPr/>
        </p:nvPicPr>
        <p:blipFill>
          <a:blip r:embed="rId8" cstate="print"/>
          <a:stretch>
            <a:fillRect/>
          </a:stretch>
        </p:blipFill>
        <p:spPr>
          <a:xfrm>
            <a:off x="4714876" y="3929066"/>
            <a:ext cx="3600000" cy="2400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7"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8" name="TextBox 7"/>
          <p:cNvSpPr txBox="1"/>
          <p:nvPr/>
        </p:nvSpPr>
        <p:spPr>
          <a:xfrm>
            <a:off x="785786" y="1643050"/>
            <a:ext cx="7572428" cy="369332"/>
          </a:xfrm>
          <a:prstGeom prst="rect">
            <a:avLst/>
          </a:prstGeom>
          <a:noFill/>
        </p:spPr>
        <p:txBody>
          <a:bodyPr wrap="square" rtlCol="0">
            <a:spAutoFit/>
          </a:bodyPr>
          <a:lstStyle/>
          <a:p>
            <a:pPr algn="ctr"/>
            <a:r>
              <a:rPr lang="ro-RO" b="1" dirty="0"/>
              <a:t>JERONIMOS MONASTERY</a:t>
            </a:r>
            <a:endParaRPr lang="ro-RO" dirty="0"/>
          </a:p>
        </p:txBody>
      </p:sp>
      <p:pic>
        <p:nvPicPr>
          <p:cNvPr id="9" name="Picture 8" descr="IMG_0935.JPG"/>
          <p:cNvPicPr>
            <a:picLocks noChangeAspect="1"/>
          </p:cNvPicPr>
          <p:nvPr/>
        </p:nvPicPr>
        <p:blipFill>
          <a:blip r:embed="rId5" cstate="print"/>
          <a:stretch>
            <a:fillRect/>
          </a:stretch>
        </p:blipFill>
        <p:spPr>
          <a:xfrm>
            <a:off x="214282" y="2071678"/>
            <a:ext cx="2880000" cy="1920000"/>
          </a:xfrm>
          <a:prstGeom prst="rect">
            <a:avLst/>
          </a:prstGeom>
        </p:spPr>
      </p:pic>
      <p:pic>
        <p:nvPicPr>
          <p:cNvPr id="10" name="Picture 9" descr="IMG_0936.JPG"/>
          <p:cNvPicPr>
            <a:picLocks noChangeAspect="1"/>
          </p:cNvPicPr>
          <p:nvPr/>
        </p:nvPicPr>
        <p:blipFill>
          <a:blip r:embed="rId6" cstate="print"/>
          <a:stretch>
            <a:fillRect/>
          </a:stretch>
        </p:blipFill>
        <p:spPr>
          <a:xfrm>
            <a:off x="3143240" y="2071678"/>
            <a:ext cx="2880000" cy="1920000"/>
          </a:xfrm>
          <a:prstGeom prst="rect">
            <a:avLst/>
          </a:prstGeom>
        </p:spPr>
      </p:pic>
      <p:pic>
        <p:nvPicPr>
          <p:cNvPr id="11" name="Picture 10" descr="IMG_0942.JPG"/>
          <p:cNvPicPr>
            <a:picLocks noChangeAspect="1"/>
          </p:cNvPicPr>
          <p:nvPr/>
        </p:nvPicPr>
        <p:blipFill>
          <a:blip r:embed="rId7" cstate="print">
            <a:lum bright="20000"/>
          </a:blip>
          <a:stretch>
            <a:fillRect/>
          </a:stretch>
        </p:blipFill>
        <p:spPr>
          <a:xfrm>
            <a:off x="6072198" y="2071678"/>
            <a:ext cx="2880000" cy="1920000"/>
          </a:xfrm>
          <a:prstGeom prst="rect">
            <a:avLst/>
          </a:prstGeom>
        </p:spPr>
      </p:pic>
      <p:pic>
        <p:nvPicPr>
          <p:cNvPr id="12" name="Picture 11" descr="IMG_0986.JPG"/>
          <p:cNvPicPr>
            <a:picLocks noChangeAspect="1"/>
          </p:cNvPicPr>
          <p:nvPr/>
        </p:nvPicPr>
        <p:blipFill>
          <a:blip r:embed="rId8" cstate="print"/>
          <a:stretch>
            <a:fillRect/>
          </a:stretch>
        </p:blipFill>
        <p:spPr>
          <a:xfrm>
            <a:off x="214282" y="4214818"/>
            <a:ext cx="2880000" cy="1920000"/>
          </a:xfrm>
          <a:prstGeom prst="rect">
            <a:avLst/>
          </a:prstGeom>
        </p:spPr>
      </p:pic>
      <p:pic>
        <p:nvPicPr>
          <p:cNvPr id="13" name="Picture 12" descr="IMG_1017.JPG"/>
          <p:cNvPicPr>
            <a:picLocks noChangeAspect="1"/>
          </p:cNvPicPr>
          <p:nvPr/>
        </p:nvPicPr>
        <p:blipFill>
          <a:blip r:embed="rId9" cstate="print"/>
          <a:stretch>
            <a:fillRect/>
          </a:stretch>
        </p:blipFill>
        <p:spPr>
          <a:xfrm>
            <a:off x="3143240" y="4214818"/>
            <a:ext cx="2880000" cy="1920000"/>
          </a:xfrm>
          <a:prstGeom prst="rect">
            <a:avLst/>
          </a:prstGeom>
        </p:spPr>
      </p:pic>
      <p:pic>
        <p:nvPicPr>
          <p:cNvPr id="14" name="Picture 13" descr="IMG_0951.JPG"/>
          <p:cNvPicPr>
            <a:picLocks noChangeAspect="1"/>
          </p:cNvPicPr>
          <p:nvPr/>
        </p:nvPicPr>
        <p:blipFill>
          <a:blip r:embed="rId10" cstate="print">
            <a:lum bright="20000"/>
          </a:blip>
          <a:stretch>
            <a:fillRect/>
          </a:stretch>
        </p:blipFill>
        <p:spPr>
          <a:xfrm>
            <a:off x="6072198" y="4214818"/>
            <a:ext cx="2880000" cy="1920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7"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8" name="TextBox 7"/>
          <p:cNvSpPr txBox="1"/>
          <p:nvPr/>
        </p:nvSpPr>
        <p:spPr>
          <a:xfrm>
            <a:off x="785786" y="1643050"/>
            <a:ext cx="7572428" cy="369332"/>
          </a:xfrm>
          <a:prstGeom prst="rect">
            <a:avLst/>
          </a:prstGeom>
          <a:noFill/>
        </p:spPr>
        <p:txBody>
          <a:bodyPr wrap="square" rtlCol="0">
            <a:spAutoFit/>
          </a:bodyPr>
          <a:lstStyle/>
          <a:p>
            <a:pPr algn="ctr"/>
            <a:r>
              <a:rPr lang="ro-RO" b="1" dirty="0"/>
              <a:t>LISBON DOWNTOWN</a:t>
            </a:r>
            <a:endParaRPr lang="ro-RO" dirty="0"/>
          </a:p>
        </p:txBody>
      </p:sp>
      <p:pic>
        <p:nvPicPr>
          <p:cNvPr id="9" name="Picture 8" descr="IMG_0912.JPG"/>
          <p:cNvPicPr>
            <a:picLocks noChangeAspect="1"/>
          </p:cNvPicPr>
          <p:nvPr/>
        </p:nvPicPr>
        <p:blipFill>
          <a:blip r:embed="rId5" cstate="print"/>
          <a:stretch>
            <a:fillRect/>
          </a:stretch>
        </p:blipFill>
        <p:spPr>
          <a:xfrm>
            <a:off x="903372" y="2143116"/>
            <a:ext cx="3240000" cy="2160000"/>
          </a:xfrm>
          <a:prstGeom prst="rect">
            <a:avLst/>
          </a:prstGeom>
        </p:spPr>
      </p:pic>
      <p:pic>
        <p:nvPicPr>
          <p:cNvPr id="10" name="Picture 9" descr="IMG_0919.JPG"/>
          <p:cNvPicPr>
            <a:picLocks noChangeAspect="1"/>
          </p:cNvPicPr>
          <p:nvPr/>
        </p:nvPicPr>
        <p:blipFill>
          <a:blip r:embed="rId6" cstate="print">
            <a:lum bright="10000"/>
          </a:blip>
          <a:stretch>
            <a:fillRect/>
          </a:stretch>
        </p:blipFill>
        <p:spPr>
          <a:xfrm>
            <a:off x="4786314" y="2126256"/>
            <a:ext cx="3240000" cy="2160000"/>
          </a:xfrm>
          <a:prstGeom prst="rect">
            <a:avLst/>
          </a:prstGeom>
        </p:spPr>
      </p:pic>
      <p:pic>
        <p:nvPicPr>
          <p:cNvPr id="12" name="Picture 11" descr="IMG_0930.JPG"/>
          <p:cNvPicPr>
            <a:picLocks noChangeAspect="1"/>
          </p:cNvPicPr>
          <p:nvPr/>
        </p:nvPicPr>
        <p:blipFill>
          <a:blip r:embed="rId7" cstate="print"/>
          <a:stretch>
            <a:fillRect/>
          </a:stretch>
        </p:blipFill>
        <p:spPr>
          <a:xfrm>
            <a:off x="903372" y="4412272"/>
            <a:ext cx="3240000" cy="2160000"/>
          </a:xfrm>
          <a:prstGeom prst="rect">
            <a:avLst/>
          </a:prstGeom>
        </p:spPr>
      </p:pic>
      <p:pic>
        <p:nvPicPr>
          <p:cNvPr id="13" name="Picture 12" descr="IMG_0928.JPG"/>
          <p:cNvPicPr>
            <a:picLocks noChangeAspect="1"/>
          </p:cNvPicPr>
          <p:nvPr/>
        </p:nvPicPr>
        <p:blipFill>
          <a:blip r:embed="rId8" cstate="print"/>
          <a:stretch>
            <a:fillRect/>
          </a:stretch>
        </p:blipFill>
        <p:spPr>
          <a:xfrm>
            <a:off x="4786314" y="4429132"/>
            <a:ext cx="3240000" cy="2160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7"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8" name="TextBox 7"/>
          <p:cNvSpPr txBox="1"/>
          <p:nvPr/>
        </p:nvSpPr>
        <p:spPr>
          <a:xfrm>
            <a:off x="785786" y="1643050"/>
            <a:ext cx="7572428" cy="369332"/>
          </a:xfrm>
          <a:prstGeom prst="rect">
            <a:avLst/>
          </a:prstGeom>
          <a:noFill/>
        </p:spPr>
        <p:txBody>
          <a:bodyPr wrap="square" rtlCol="0">
            <a:spAutoFit/>
          </a:bodyPr>
          <a:lstStyle/>
          <a:p>
            <a:pPr algn="ctr"/>
            <a:r>
              <a:rPr lang="ro-RO" b="1" dirty="0"/>
              <a:t>S. JORGE CASTLE</a:t>
            </a:r>
            <a:endParaRPr lang="ro-RO" dirty="0"/>
          </a:p>
        </p:txBody>
      </p:sp>
      <p:pic>
        <p:nvPicPr>
          <p:cNvPr id="9" name="Picture 8" descr="IMG_1058.JPG"/>
          <p:cNvPicPr>
            <a:picLocks noChangeAspect="1"/>
          </p:cNvPicPr>
          <p:nvPr/>
        </p:nvPicPr>
        <p:blipFill>
          <a:blip r:embed="rId5" cstate="print"/>
          <a:stretch>
            <a:fillRect/>
          </a:stretch>
        </p:blipFill>
        <p:spPr>
          <a:xfrm>
            <a:off x="191802" y="2143116"/>
            <a:ext cx="2880000" cy="1920000"/>
          </a:xfrm>
          <a:prstGeom prst="rect">
            <a:avLst/>
          </a:prstGeom>
        </p:spPr>
      </p:pic>
      <p:pic>
        <p:nvPicPr>
          <p:cNvPr id="10" name="Picture 9" descr="IMG_1102.JPG"/>
          <p:cNvPicPr>
            <a:picLocks noChangeAspect="1"/>
          </p:cNvPicPr>
          <p:nvPr/>
        </p:nvPicPr>
        <p:blipFill>
          <a:blip r:embed="rId6" cstate="print"/>
          <a:stretch>
            <a:fillRect/>
          </a:stretch>
        </p:blipFill>
        <p:spPr>
          <a:xfrm>
            <a:off x="3120760" y="2143116"/>
            <a:ext cx="2880000" cy="1920000"/>
          </a:xfrm>
          <a:prstGeom prst="rect">
            <a:avLst/>
          </a:prstGeom>
        </p:spPr>
      </p:pic>
      <p:pic>
        <p:nvPicPr>
          <p:cNvPr id="11" name="Picture 10" descr="IMG_1072.JPG"/>
          <p:cNvPicPr>
            <a:picLocks noChangeAspect="1"/>
          </p:cNvPicPr>
          <p:nvPr/>
        </p:nvPicPr>
        <p:blipFill>
          <a:blip r:embed="rId7" cstate="print"/>
          <a:stretch>
            <a:fillRect/>
          </a:stretch>
        </p:blipFill>
        <p:spPr>
          <a:xfrm>
            <a:off x="6049718" y="2143116"/>
            <a:ext cx="2880000" cy="1920000"/>
          </a:xfrm>
          <a:prstGeom prst="rect">
            <a:avLst/>
          </a:prstGeom>
        </p:spPr>
      </p:pic>
      <p:pic>
        <p:nvPicPr>
          <p:cNvPr id="12" name="Picture 11" descr="IMG_1092.JPG"/>
          <p:cNvPicPr>
            <a:picLocks noChangeAspect="1"/>
          </p:cNvPicPr>
          <p:nvPr/>
        </p:nvPicPr>
        <p:blipFill>
          <a:blip r:embed="rId8" cstate="print"/>
          <a:stretch>
            <a:fillRect/>
          </a:stretch>
        </p:blipFill>
        <p:spPr>
          <a:xfrm>
            <a:off x="214282" y="4286256"/>
            <a:ext cx="2880000" cy="1920000"/>
          </a:xfrm>
          <a:prstGeom prst="rect">
            <a:avLst/>
          </a:prstGeom>
        </p:spPr>
      </p:pic>
      <p:pic>
        <p:nvPicPr>
          <p:cNvPr id="13" name="Picture 12" descr="IMG_1108.JPG"/>
          <p:cNvPicPr>
            <a:picLocks noChangeAspect="1"/>
          </p:cNvPicPr>
          <p:nvPr/>
        </p:nvPicPr>
        <p:blipFill>
          <a:blip r:embed="rId9" cstate="print"/>
          <a:stretch>
            <a:fillRect/>
          </a:stretch>
        </p:blipFill>
        <p:spPr>
          <a:xfrm>
            <a:off x="3143240" y="4286256"/>
            <a:ext cx="2880000" cy="1920000"/>
          </a:xfrm>
          <a:prstGeom prst="rect">
            <a:avLst/>
          </a:prstGeom>
        </p:spPr>
      </p:pic>
      <p:pic>
        <p:nvPicPr>
          <p:cNvPr id="14" name="Picture 13" descr="IMG_1081.JPG"/>
          <p:cNvPicPr>
            <a:picLocks noChangeAspect="1"/>
          </p:cNvPicPr>
          <p:nvPr/>
        </p:nvPicPr>
        <p:blipFill>
          <a:blip r:embed="rId10" cstate="print"/>
          <a:stretch>
            <a:fillRect/>
          </a:stretch>
        </p:blipFill>
        <p:spPr>
          <a:xfrm>
            <a:off x="6072198" y="4286256"/>
            <a:ext cx="2880000" cy="1920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357422" y="-24"/>
            <a:ext cx="4643470" cy="128588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o-RO" sz="1200" b="0" i="0" u="none" strike="noStrike" kern="1200" cap="none" spc="0" normalizeH="0" baseline="0" noProof="0" dirty="0">
                <a:ln>
                  <a:noFill/>
                </a:ln>
                <a:solidFill>
                  <a:schemeClr val="tx1"/>
                </a:solidFill>
                <a:effectLst/>
                <a:uLnTx/>
                <a:uFillTx/>
                <a:latin typeface="+mj-lt"/>
                <a:ea typeface="+mj-ea"/>
                <a:cs typeface="+mj-cs"/>
              </a:rPr>
              <a:t>ŞCOALA PROFESIONALĂ SPECIALĂ NR. 3</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Str. Marcel Iancu nr. 7, Sector 2, Bucureşti</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Tel./ Fax 021/ 210.66.70</a:t>
            </a:r>
            <a:br>
              <a:rPr kumimoji="0" lang="ro-RO" sz="1200" b="0" i="0" u="none" strike="noStrike" kern="1200" cap="none" spc="0" normalizeH="0" baseline="0" noProof="0" dirty="0">
                <a:ln>
                  <a:noFill/>
                </a:ln>
                <a:solidFill>
                  <a:schemeClr val="tx1"/>
                </a:solidFill>
                <a:effectLst/>
                <a:uLnTx/>
                <a:uFillTx/>
                <a:latin typeface="+mj-lt"/>
                <a:ea typeface="+mj-ea"/>
                <a:cs typeface="+mj-cs"/>
              </a:rPr>
            </a:br>
            <a:r>
              <a:rPr kumimoji="0" lang="ro-RO" sz="1200" b="0" i="0" u="none" strike="noStrike" kern="1200" cap="none" spc="0" normalizeH="0" baseline="0" noProof="0" dirty="0">
                <a:ln>
                  <a:noFill/>
                </a:ln>
                <a:solidFill>
                  <a:schemeClr val="tx1"/>
                </a:solidFill>
                <a:effectLst/>
                <a:uLnTx/>
                <a:uFillTx/>
                <a:latin typeface="+mj-lt"/>
                <a:ea typeface="+mj-ea"/>
                <a:cs typeface="+mj-cs"/>
              </a:rPr>
              <a:t>Email: artemeserii3@yahoo.com</a:t>
            </a:r>
          </a:p>
        </p:txBody>
      </p:sp>
      <p:pic>
        <p:nvPicPr>
          <p:cNvPr id="5" name="Imagine 1" descr="backup pla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43834" y="71414"/>
            <a:ext cx="1466850" cy="971550"/>
          </a:xfrm>
          <a:prstGeom prst="rect">
            <a:avLst/>
          </a:prstGeom>
          <a:noFill/>
        </p:spPr>
      </p:pic>
      <p:pic>
        <p:nvPicPr>
          <p:cNvPr id="6" name="Picture 5" descr="http://www.erasmusplus.ro/images/erasmus.jpg"/>
          <p:cNvPicPr>
            <a:picLocks noChangeAspect="1" noChangeArrowheads="1"/>
          </p:cNvPicPr>
          <p:nvPr/>
        </p:nvPicPr>
        <p:blipFill>
          <a:blip r:embed="rId3" r:link="rId4">
            <a:clrChange>
              <a:clrFrom>
                <a:srgbClr val="FFFFFF"/>
              </a:clrFrom>
              <a:clrTo>
                <a:srgbClr val="FFFFFF">
                  <a:alpha val="0"/>
                </a:srgbClr>
              </a:clrTo>
            </a:clrChange>
          </a:blip>
          <a:srcRect/>
          <a:stretch>
            <a:fillRect/>
          </a:stretch>
        </p:blipFill>
        <p:spPr bwMode="auto">
          <a:xfrm>
            <a:off x="214282" y="133332"/>
            <a:ext cx="1638300" cy="723900"/>
          </a:xfrm>
          <a:prstGeom prst="rect">
            <a:avLst/>
          </a:prstGeom>
          <a:noFill/>
        </p:spPr>
      </p:pic>
      <p:sp>
        <p:nvSpPr>
          <p:cNvPr id="7" name="Subtitle 2"/>
          <p:cNvSpPr txBox="1">
            <a:spLocks/>
          </p:cNvSpPr>
          <p:nvPr/>
        </p:nvSpPr>
        <p:spPr>
          <a:xfrm>
            <a:off x="357158" y="1000108"/>
            <a:ext cx="8358246" cy="71438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1200" b="0" i="0" u="none" strike="noStrike" kern="1200" cap="none" spc="0" normalizeH="0" baseline="0" noProof="0" dirty="0">
                <a:ln>
                  <a:noFill/>
                </a:ln>
                <a:solidFill>
                  <a:schemeClr val="tx1"/>
                </a:solidFill>
                <a:effectLst/>
                <a:uLnTx/>
                <a:uFillTx/>
                <a:latin typeface="+mn-lt"/>
                <a:ea typeface="+mn-ea"/>
                <a:cs typeface="+mn-cs"/>
              </a:rPr>
              <a:t> „Modele de integrare socio-profesionala a persoanelor cu dizabilitati la </a:t>
            </a:r>
            <a:r>
              <a:rPr kumimoji="0" lang="ro-RO" sz="1200" b="0" i="0" u="none" strike="noStrike" kern="1200" cap="none" spc="0" normalizeH="0" baseline="0" noProof="0" dirty="0">
                <a:ln>
                  <a:noFill/>
                </a:ln>
                <a:solidFill>
                  <a:schemeClr val="tx1"/>
                </a:solidFill>
                <a:effectLst/>
                <a:uLnTx/>
                <a:uFillTx/>
                <a:latin typeface="+mn-lt"/>
                <a:ea typeface="+mn-ea"/>
                <a:cs typeface="+mn-cs"/>
              </a:rPr>
              <a:t> standarde europene” (JOB4ALL)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ro-RO" sz="1200" b="0" i="0" u="none" strike="noStrike" kern="1200" cap="none" spc="0" normalizeH="0" baseline="0" noProof="0" dirty="0">
                <a:ln>
                  <a:noFill/>
                </a:ln>
                <a:solidFill>
                  <a:schemeClr val="tx1"/>
                </a:solidFill>
                <a:effectLst/>
                <a:uLnTx/>
                <a:uFillTx/>
                <a:latin typeface="+mn-lt"/>
                <a:ea typeface="+mn-ea"/>
                <a:cs typeface="+mn-cs"/>
              </a:rPr>
              <a:t>2017-1-RO01-KA102-036858</a:t>
            </a:r>
          </a:p>
        </p:txBody>
      </p:sp>
      <p:sp>
        <p:nvSpPr>
          <p:cNvPr id="8" name="TextBox 7"/>
          <p:cNvSpPr txBox="1"/>
          <p:nvPr/>
        </p:nvSpPr>
        <p:spPr>
          <a:xfrm>
            <a:off x="785786" y="1643050"/>
            <a:ext cx="7572428" cy="369332"/>
          </a:xfrm>
          <a:prstGeom prst="rect">
            <a:avLst/>
          </a:prstGeom>
          <a:noFill/>
        </p:spPr>
        <p:txBody>
          <a:bodyPr wrap="square" rtlCol="0">
            <a:spAutoFit/>
          </a:bodyPr>
          <a:lstStyle/>
          <a:p>
            <a:pPr algn="ctr"/>
            <a:r>
              <a:rPr lang="ro-RO" b="1" dirty="0"/>
              <a:t>MASA FESTIVĂ ALĂTURI DE DELEGAȚIA ȘCOLII  PROFESIONALE DIN MONTIJO</a:t>
            </a:r>
            <a:endParaRPr lang="ro-RO" dirty="0"/>
          </a:p>
        </p:txBody>
      </p:sp>
      <p:pic>
        <p:nvPicPr>
          <p:cNvPr id="9" name="Picture 8" descr="IMG_2285.JPG"/>
          <p:cNvPicPr>
            <a:picLocks noChangeAspect="1"/>
          </p:cNvPicPr>
          <p:nvPr/>
        </p:nvPicPr>
        <p:blipFill>
          <a:blip r:embed="rId5" cstate="print"/>
          <a:stretch>
            <a:fillRect/>
          </a:stretch>
        </p:blipFill>
        <p:spPr>
          <a:xfrm>
            <a:off x="785786" y="2143116"/>
            <a:ext cx="3240000" cy="2160000"/>
          </a:xfrm>
          <a:prstGeom prst="rect">
            <a:avLst/>
          </a:prstGeom>
        </p:spPr>
      </p:pic>
      <p:pic>
        <p:nvPicPr>
          <p:cNvPr id="10" name="Picture 9" descr="IMG_2295.JPG"/>
          <p:cNvPicPr>
            <a:picLocks noChangeAspect="1"/>
          </p:cNvPicPr>
          <p:nvPr/>
        </p:nvPicPr>
        <p:blipFill>
          <a:blip r:embed="rId6" cstate="print"/>
          <a:stretch>
            <a:fillRect/>
          </a:stretch>
        </p:blipFill>
        <p:spPr>
          <a:xfrm>
            <a:off x="4714876" y="2143116"/>
            <a:ext cx="3240000" cy="2160000"/>
          </a:xfrm>
          <a:prstGeom prst="rect">
            <a:avLst/>
          </a:prstGeom>
        </p:spPr>
      </p:pic>
      <p:pic>
        <p:nvPicPr>
          <p:cNvPr id="11" name="Picture 10" descr="IMG_2301.JPG"/>
          <p:cNvPicPr>
            <a:picLocks noChangeAspect="1"/>
          </p:cNvPicPr>
          <p:nvPr/>
        </p:nvPicPr>
        <p:blipFill>
          <a:blip r:embed="rId7" cstate="print"/>
          <a:stretch>
            <a:fillRect/>
          </a:stretch>
        </p:blipFill>
        <p:spPr>
          <a:xfrm>
            <a:off x="785786" y="4357694"/>
            <a:ext cx="3240000" cy="2160000"/>
          </a:xfrm>
          <a:prstGeom prst="rect">
            <a:avLst/>
          </a:prstGeom>
        </p:spPr>
      </p:pic>
      <p:pic>
        <p:nvPicPr>
          <p:cNvPr id="12" name="Picture 11" descr="IMG_2296.JPG"/>
          <p:cNvPicPr>
            <a:picLocks noChangeAspect="1"/>
          </p:cNvPicPr>
          <p:nvPr/>
        </p:nvPicPr>
        <p:blipFill>
          <a:blip r:embed="rId8" cstate="print"/>
          <a:stretch>
            <a:fillRect/>
          </a:stretch>
        </p:blipFill>
        <p:spPr>
          <a:xfrm>
            <a:off x="4714876" y="4357694"/>
            <a:ext cx="3240000" cy="2160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1348</Words>
  <Application>Microsoft Office PowerPoint</Application>
  <PresentationFormat>On-screen Show (4:3)</PresentationFormat>
  <Paragraphs>175</Paragraphs>
  <Slides>32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ŞCOALA PROFESIONALĂ SPECIALĂ NR. 3 Str. Marcel Iancu nr. 7, Sector 2, Bucureşti Tel./ Fax 021/ 210.66.70 Email: artemeserii3@yahoo.com</dc:title>
  <dc:creator>CristinaT</dc:creator>
  <cp:lastModifiedBy>adriana istrate</cp:lastModifiedBy>
  <cp:revision>122</cp:revision>
  <dcterms:created xsi:type="dcterms:W3CDTF">2018-03-07T12:13:33Z</dcterms:created>
  <dcterms:modified xsi:type="dcterms:W3CDTF">2020-03-04T19:46:37Z</dcterms:modified>
</cp:coreProperties>
</file>