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60" r:id="rId3"/>
    <p:sldId id="257" r:id="rId4"/>
    <p:sldId id="258" r:id="rId5"/>
    <p:sldId id="259" r:id="rId6"/>
    <p:sldId id="261" r:id="rId7"/>
    <p:sldId id="262" r:id="rId8"/>
    <p:sldId id="263"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1162"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fld id="{826DBDE6-9771-4BEE-9FF3-3BDF769A7AE4}" type="datetimeFigureOut">
              <a:rPr lang="en-GB" smtClean="0"/>
              <a:t>04/03/2020</a:t>
            </a:fld>
            <a:endParaRPr lang="en-GB"/>
          </a:p>
        </p:txBody>
      </p:sp>
      <p:sp>
        <p:nvSpPr>
          <p:cNvPr id="2" name="Footer Placeholder 1"/>
          <p:cNvSpPr>
            <a:spLocks noGrp="1"/>
          </p:cNvSpPr>
          <p:nvPr>
            <p:ph type="ftr" sz="quarter" idx="11"/>
          </p:nvPr>
        </p:nvSpPr>
        <p:spPr/>
        <p:txBody>
          <a:bodyPr/>
          <a:lstStyle/>
          <a:p>
            <a:endParaRPr lang="en-GB"/>
          </a:p>
        </p:txBody>
      </p:sp>
      <p:sp>
        <p:nvSpPr>
          <p:cNvPr id="15" name="Slide Number Placeholder 14"/>
          <p:cNvSpPr>
            <a:spLocks noGrp="1"/>
          </p:cNvSpPr>
          <p:nvPr>
            <p:ph type="sldNum" sz="quarter" idx="12"/>
          </p:nvPr>
        </p:nvSpPr>
        <p:spPr>
          <a:xfrm>
            <a:off x="8229600" y="6473952"/>
            <a:ext cx="758952" cy="246888"/>
          </a:xfrm>
        </p:spPr>
        <p:txBody>
          <a:bodyPr/>
          <a:lstStyle/>
          <a:p>
            <a:fld id="{73B80336-E89A-4469-BA66-6644A43C6371}"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826DBDE6-9771-4BEE-9FF3-3BDF769A7AE4}" type="datetimeFigureOut">
              <a:rPr lang="en-GB" smtClean="0"/>
              <a:t>04/03/2020</a:t>
            </a:fld>
            <a:endParaRPr lang="en-GB"/>
          </a:p>
        </p:txBody>
      </p:sp>
      <p:sp>
        <p:nvSpPr>
          <p:cNvPr id="19" name="Footer Placeholder 18"/>
          <p:cNvSpPr>
            <a:spLocks noGrp="1"/>
          </p:cNvSpPr>
          <p:nvPr>
            <p:ph type="ftr" sz="quarter" idx="11"/>
          </p:nvPr>
        </p:nvSpPr>
        <p:spPr>
          <a:xfrm>
            <a:off x="3581400" y="76200"/>
            <a:ext cx="2895600" cy="288925"/>
          </a:xfrm>
        </p:spPr>
        <p:txBody>
          <a:bodyPr/>
          <a:lstStyle/>
          <a:p>
            <a:endParaRPr lang="en-GB"/>
          </a:p>
        </p:txBody>
      </p:sp>
      <p:sp>
        <p:nvSpPr>
          <p:cNvPr id="16" name="Slide Number Placeholder 15"/>
          <p:cNvSpPr>
            <a:spLocks noGrp="1"/>
          </p:cNvSpPr>
          <p:nvPr>
            <p:ph type="sldNum" sz="quarter" idx="12"/>
          </p:nvPr>
        </p:nvSpPr>
        <p:spPr>
          <a:xfrm>
            <a:off x="8229600" y="6473952"/>
            <a:ext cx="758952" cy="246888"/>
          </a:xfrm>
        </p:spPr>
        <p:txBody>
          <a:bodyPr/>
          <a:lstStyle/>
          <a:p>
            <a:fld id="{73B80336-E89A-4469-BA66-6644A43C6371}"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fld id="{826DBDE6-9771-4BEE-9FF3-3BDF769A7AE4}" type="datetimeFigureOut">
              <a:rPr lang="en-GB" smtClean="0"/>
              <a:t>04/03/2020</a:t>
            </a:fld>
            <a:endParaRPr lang="en-GB"/>
          </a:p>
        </p:txBody>
      </p:sp>
      <p:sp>
        <p:nvSpPr>
          <p:cNvPr id="11" name="Footer Placeholder 10"/>
          <p:cNvSpPr>
            <a:spLocks noGrp="1"/>
          </p:cNvSpPr>
          <p:nvPr>
            <p:ph type="ftr" sz="quarter" idx="11"/>
          </p:nvPr>
        </p:nvSpPr>
        <p:spPr/>
        <p:txBody>
          <a:bodyPr/>
          <a:lstStyle/>
          <a:p>
            <a:endParaRPr lang="en-GB"/>
          </a:p>
        </p:txBody>
      </p:sp>
      <p:sp>
        <p:nvSpPr>
          <p:cNvPr id="16" name="Slide Number Placeholder 15"/>
          <p:cNvSpPr>
            <a:spLocks noGrp="1"/>
          </p:cNvSpPr>
          <p:nvPr>
            <p:ph type="sldNum" sz="quarter" idx="12"/>
          </p:nvPr>
        </p:nvSpPr>
        <p:spPr/>
        <p:txBody>
          <a:bodyPr/>
          <a:lstStyle/>
          <a:p>
            <a:fld id="{73B80336-E89A-4469-BA66-6644A43C6371}" type="slidenum">
              <a:rPr lang="en-GB" smtClean="0"/>
              <a:t>‹#›</a:t>
            </a:fld>
            <a:endParaRPr lang="en-GB"/>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fld id="{826DBDE6-9771-4BEE-9FF3-3BDF769A7AE4}" type="datetimeFigureOut">
              <a:rPr lang="en-GB" smtClean="0"/>
              <a:t>04/03/2020</a:t>
            </a:fld>
            <a:endParaRPr lang="en-GB"/>
          </a:p>
        </p:txBody>
      </p:sp>
      <p:sp>
        <p:nvSpPr>
          <p:cNvPr id="10" name="Footer Placeholder 9"/>
          <p:cNvSpPr>
            <a:spLocks noGrp="1"/>
          </p:cNvSpPr>
          <p:nvPr>
            <p:ph type="ftr" sz="quarter" idx="11"/>
          </p:nvPr>
        </p:nvSpPr>
        <p:spPr/>
        <p:txBody>
          <a:bodyPr/>
          <a:lstStyle/>
          <a:p>
            <a:endParaRPr lang="en-GB"/>
          </a:p>
        </p:txBody>
      </p:sp>
      <p:sp>
        <p:nvSpPr>
          <p:cNvPr id="31" name="Slide Number Placeholder 30"/>
          <p:cNvSpPr>
            <a:spLocks noGrp="1"/>
          </p:cNvSpPr>
          <p:nvPr>
            <p:ph type="sldNum" sz="quarter" idx="12"/>
          </p:nvPr>
        </p:nvSpPr>
        <p:spPr/>
        <p:txBody>
          <a:bodyPr/>
          <a:lstStyle/>
          <a:p>
            <a:fld id="{73B80336-E89A-4469-BA66-6644A43C6371}"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826DBDE6-9771-4BEE-9FF3-3BDF769A7AE4}" type="datetimeFigureOut">
              <a:rPr lang="en-GB" smtClean="0"/>
              <a:t>04/03/2020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229600" y="6477000"/>
            <a:ext cx="762000" cy="246888"/>
          </a:xfrm>
        </p:spPr>
        <p:txBody>
          <a:bodyPr/>
          <a:lstStyle/>
          <a:p>
            <a:fld id="{73B80336-E89A-4469-BA66-6644A43C6371}" type="slidenum">
              <a:rPr lang="en-GB" smtClean="0"/>
              <a:t>‹#›</a:t>
            </a:fld>
            <a:endParaRPr lang="en-GB"/>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fld id="{826DBDE6-9771-4BEE-9FF3-3BDF769A7AE4}" type="datetimeFigureOut">
              <a:rPr lang="en-GB" smtClean="0"/>
              <a:t>04/03/2020</a:t>
            </a:fld>
            <a:endParaRPr lang="en-GB"/>
          </a:p>
        </p:txBody>
      </p:sp>
      <p:sp>
        <p:nvSpPr>
          <p:cNvPr id="21" name="Footer Placeholder 20"/>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B80336-E89A-4469-BA66-6644A43C637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26DBDE6-9771-4BEE-9FF3-3BDF769A7AE4}" type="datetimeFigureOut">
              <a:rPr lang="en-GB" smtClean="0"/>
              <a:t>04/03/2020</a:t>
            </a:fld>
            <a:endParaRPr lang="en-GB"/>
          </a:p>
        </p:txBody>
      </p:sp>
      <p:sp>
        <p:nvSpPr>
          <p:cNvPr id="24" name="Footer Placeholder 23"/>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B80336-E89A-4469-BA66-6644A43C6371}"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826DBDE6-9771-4BEE-9FF3-3BDF769A7AE4}" type="datetimeFigureOut">
              <a:rPr lang="en-GB" smtClean="0"/>
              <a:t>04/03/2020</a:t>
            </a:fld>
            <a:endParaRPr lang="en-GB"/>
          </a:p>
        </p:txBody>
      </p:sp>
      <p:sp>
        <p:nvSpPr>
          <p:cNvPr id="29" name="Footer Placeholder 28"/>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B80336-E89A-4469-BA66-6644A43C6371}"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a:t>Click icon to add picture</a:t>
            </a:r>
            <a:endParaRPr kumimoji="0" lang="en-US" dirty="0"/>
          </a:p>
        </p:txBody>
      </p:sp>
      <p:sp>
        <p:nvSpPr>
          <p:cNvPr id="7" name="Date Placeholder 6"/>
          <p:cNvSpPr>
            <a:spLocks noGrp="1"/>
          </p:cNvSpPr>
          <p:nvPr>
            <p:ph type="dt" sz="half" idx="10"/>
          </p:nvPr>
        </p:nvSpPr>
        <p:spPr/>
        <p:txBody>
          <a:bodyPr/>
          <a:lstStyle/>
          <a:p>
            <a:fld id="{826DBDE6-9771-4BEE-9FF3-3BDF769A7AE4}" type="datetimeFigureOut">
              <a:rPr lang="en-GB" smtClean="0"/>
              <a:t>04/03/2020</a:t>
            </a:fld>
            <a:endParaRPr lang="en-GB"/>
          </a:p>
        </p:txBody>
      </p:sp>
      <p:sp>
        <p:nvSpPr>
          <p:cNvPr id="5" name="Footer Placeholder 4"/>
          <p:cNvSpPr>
            <a:spLocks noGrp="1"/>
          </p:cNvSpPr>
          <p:nvPr>
            <p:ph type="ftr" sz="quarter" idx="11"/>
          </p:nvPr>
        </p:nvSpPr>
        <p:spPr/>
        <p:txBody>
          <a:bodyPr/>
          <a:lstStyle/>
          <a:p>
            <a:endParaRPr lang="en-GB"/>
          </a:p>
        </p:txBody>
      </p:sp>
      <p:sp>
        <p:nvSpPr>
          <p:cNvPr id="31" name="Slide Number Placeholder 30"/>
          <p:cNvSpPr>
            <a:spLocks noGrp="1"/>
          </p:cNvSpPr>
          <p:nvPr>
            <p:ph type="sldNum" sz="quarter" idx="12"/>
          </p:nvPr>
        </p:nvSpPr>
        <p:spPr/>
        <p:txBody>
          <a:bodyPr/>
          <a:lstStyle/>
          <a:p>
            <a:fld id="{73B80336-E89A-4469-BA66-6644A43C6371}" type="slidenum">
              <a:rPr lang="en-GB" smtClean="0"/>
              <a:t>‹#›</a:t>
            </a:fld>
            <a:endParaRPr lang="en-GB"/>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26DBDE6-9771-4BEE-9FF3-3BDF769A7AE4}" type="datetimeFigureOut">
              <a:rPr lang="en-GB" smtClean="0"/>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B80336-E89A-4469-BA66-6644A43C637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26DBDE6-9771-4BEE-9FF3-3BDF769A7AE4}" type="datetimeFigureOut">
              <a:rPr lang="en-GB" smtClean="0"/>
              <a:t>04/03/2020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B80336-E89A-4469-BA66-6644A43C6371}"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826DBDE6-9771-4BEE-9FF3-3BDF769A7AE4}" type="datetimeFigureOut">
              <a:rPr lang="en-GB" smtClean="0"/>
              <a:t>04/03/2020</a:t>
            </a:fld>
            <a:endParaRPr lang="en-GB"/>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GB"/>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3B80336-E89A-4469-BA66-6644A43C6371}" type="slidenum">
              <a:rPr lang="en-GB" smtClean="0"/>
              <a:t>‹#›</a:t>
            </a:fld>
            <a:endParaRPr lang="en-GB"/>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blog.ed.ted.com/2015/09/01/meet-the-first-cohort-of-ted-ed-innovative-educator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eschoolnews.com/2013/04/04/five-examples-of-innovation-in-todays-schools/?al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eschoolnews.com/2013/04/04/five-examples-of-innovation-in-todays-schools/?all" TargetMode="External"/><Relationship Id="rId2" Type="http://schemas.openxmlformats.org/officeDocument/2006/relationships/hyperlink" Target="https://www.middleweb.com/22092/build-your-own-utopia-the-giver-pbl-unit" TargetMode="External"/><Relationship Id="rId1" Type="http://schemas.openxmlformats.org/officeDocument/2006/relationships/slideLayout" Target="../slideLayouts/slideLayout2.xml"/><Relationship Id="rId6" Type="http://schemas.openxmlformats.org/officeDocument/2006/relationships/hyperlink" Target="http://blog.ed.ted.com/2015/09/01/meet-the-first-cohort-of-ted-ed-innovative-educators" TargetMode="External"/><Relationship Id="rId5" Type="http://schemas.openxmlformats.org/officeDocument/2006/relationships/hyperlink" Target="http://www.gettingsmart.com/2017/04/innovation-in-education-is-more-than-a-new-approach" TargetMode="External"/><Relationship Id="rId4" Type="http://schemas.openxmlformats.org/officeDocument/2006/relationships/hyperlink" Target="http://blogs.edweek.org/edweek/rick_hess_straight_up/2017/03/four_dimensions_of_innovation_and_the_strategy_for_scaling_it_up.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628801"/>
            <a:ext cx="8458200" cy="2232247"/>
          </a:xfrm>
        </p:spPr>
        <p:txBody>
          <a:bodyPr>
            <a:normAutofit/>
          </a:bodyPr>
          <a:lstStyle/>
          <a:p>
            <a:pPr algn="ctr"/>
            <a:r>
              <a:rPr lang="en-GB" dirty="0">
                <a:latin typeface="Arial Black" pitchFamily="34" charset="0"/>
              </a:rPr>
              <a:t>Why Innovation Absolutely Matters in Education</a:t>
            </a:r>
            <a:br>
              <a:rPr lang="en-GB" dirty="0"/>
            </a:br>
            <a:endParaRPr lang="en-GB" dirty="0"/>
          </a:p>
        </p:txBody>
      </p:sp>
      <p:sp>
        <p:nvSpPr>
          <p:cNvPr id="3" name="Subtitle 2"/>
          <p:cNvSpPr>
            <a:spLocks noGrp="1"/>
          </p:cNvSpPr>
          <p:nvPr>
            <p:ph type="subTitle" idx="1"/>
          </p:nvPr>
        </p:nvSpPr>
        <p:spPr>
          <a:xfrm>
            <a:off x="5076056" y="4437112"/>
            <a:ext cx="3600400" cy="1584176"/>
          </a:xfrm>
        </p:spPr>
        <p:txBody>
          <a:bodyPr>
            <a:normAutofit/>
          </a:bodyPr>
          <a:lstStyle/>
          <a:p>
            <a:r>
              <a:rPr lang="en-GB" sz="2000" b="1" i="1">
                <a:latin typeface="Arial Black" pitchFamily="34" charset="0"/>
              </a:rPr>
              <a:t>Prof. Eva </a:t>
            </a:r>
            <a:r>
              <a:rPr lang="en-GB" sz="2000" b="1" i="1" dirty="0" err="1">
                <a:latin typeface="Arial Black" pitchFamily="34" charset="0"/>
              </a:rPr>
              <a:t>Fenechiu</a:t>
            </a:r>
            <a:r>
              <a:rPr lang="en-GB" sz="2000" b="1" i="1" dirty="0">
                <a:latin typeface="Arial Black" pitchFamily="34" charset="0"/>
              </a:rPr>
              <a:t> </a:t>
            </a:r>
          </a:p>
          <a:p>
            <a:r>
              <a:rPr lang="en-GB" sz="2000" b="1" i="1" dirty="0" err="1">
                <a:latin typeface="Arial Black" pitchFamily="34" charset="0"/>
              </a:rPr>
              <a:t>Colegiul</a:t>
            </a:r>
            <a:r>
              <a:rPr lang="en-GB" sz="2000" b="1" i="1" dirty="0">
                <a:latin typeface="Arial Black" pitchFamily="34" charset="0"/>
              </a:rPr>
              <a:t> </a:t>
            </a:r>
            <a:r>
              <a:rPr lang="en-GB" sz="2000" b="1" i="1" dirty="0" err="1">
                <a:latin typeface="Arial Black" pitchFamily="34" charset="0"/>
              </a:rPr>
              <a:t>Tehnic</a:t>
            </a:r>
            <a:r>
              <a:rPr lang="en-GB" sz="2000" b="1" i="1" dirty="0">
                <a:latin typeface="Arial Black" pitchFamily="34" charset="0"/>
              </a:rPr>
              <a:t> </a:t>
            </a:r>
            <a:r>
              <a:rPr lang="en-GB" sz="2000" b="1" i="1" dirty="0" err="1">
                <a:latin typeface="Arial Black" pitchFamily="34" charset="0"/>
              </a:rPr>
              <a:t>Anghel</a:t>
            </a:r>
            <a:r>
              <a:rPr lang="en-GB" sz="2000" b="1" i="1" dirty="0">
                <a:latin typeface="Arial Black" pitchFamily="34" charset="0"/>
              </a:rPr>
              <a:t> </a:t>
            </a:r>
            <a:r>
              <a:rPr lang="en-GB" sz="2000" b="1" i="1" dirty="0" err="1">
                <a:latin typeface="Arial Black" pitchFamily="34" charset="0"/>
              </a:rPr>
              <a:t>Saligny</a:t>
            </a:r>
            <a:r>
              <a:rPr lang="en-GB" sz="2000" b="1" i="1" dirty="0">
                <a:latin typeface="Arial Black" pitchFamily="34" charset="0"/>
              </a:rPr>
              <a:t>, </a:t>
            </a:r>
            <a:r>
              <a:rPr lang="en-GB" sz="2000" b="1" i="1" dirty="0" err="1">
                <a:latin typeface="Arial Black" pitchFamily="34" charset="0"/>
              </a:rPr>
              <a:t>Cluj</a:t>
            </a:r>
            <a:r>
              <a:rPr lang="en-GB" sz="2000" b="1" i="1" dirty="0">
                <a:latin typeface="Arial Black" pitchFamily="34" charset="0"/>
              </a:rPr>
              <a:t> </a:t>
            </a:r>
            <a:r>
              <a:rPr lang="en-GB" sz="2000" b="1" i="1" dirty="0" err="1">
                <a:latin typeface="Arial Black" pitchFamily="34" charset="0"/>
              </a:rPr>
              <a:t>Napoca</a:t>
            </a:r>
            <a:r>
              <a:rPr lang="en-GB" sz="2000" b="1" i="1" dirty="0">
                <a:latin typeface="Arial Black" pitchFamily="34"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fontAlgn="base"/>
            <a:r>
              <a:rPr lang="en-GB" dirty="0"/>
              <a:t>The </a:t>
            </a:r>
            <a:r>
              <a:rPr lang="en-GB" u="sng" dirty="0">
                <a:hlinkClick r:id="rId2"/>
              </a:rPr>
              <a:t>TED-Ed Blog</a:t>
            </a:r>
            <a:r>
              <a:rPr lang="en-GB" dirty="0"/>
              <a:t> posed that question to educators from all around the world. Here are three responses:</a:t>
            </a:r>
          </a:p>
          <a:p>
            <a:pPr fontAlgn="base"/>
            <a:r>
              <a:rPr lang="en-GB" dirty="0"/>
              <a:t>"I think of the expression 'Don't put new wine into old bottles' when talking about innovation in education," said </a:t>
            </a:r>
            <a:r>
              <a:rPr lang="en-GB" dirty="0" err="1"/>
              <a:t>Hyuk</a:t>
            </a:r>
            <a:r>
              <a:rPr lang="en-GB" dirty="0"/>
              <a:t> Jang, a languages teacher from South Korea. "The world is changing. However, people still teach and learn in a way that was invented in the Industrial Revolution. It doesn't work anymore."</a:t>
            </a:r>
          </a:p>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There is no single definition of innovation in education. One thing is for sure: Innovation has a very important place in education. The U.S. Department of Education even has an Office of Innovation and Improvement.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err="1"/>
              <a:t>Esdal</a:t>
            </a:r>
            <a:r>
              <a:rPr lang="en-GB" dirty="0"/>
              <a:t> explains that outdated thinking of how to design a school leads to subpar performance in public education. "Learning experiences could be redesigned to be far more relevant to student interests and career paths, personalized to their aptitudes and abilities, and responsive to their culture and identities," he writes.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Innovation in education encourages teachers and students to explore, research and use all the tools to uncover something new. It involves a different way of looking at problems and solving them. The thinking process that goes into it will help students develop their creativity and their problem solving skills.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Examples of Innovation in Education</a:t>
            </a:r>
            <a:br>
              <a:rPr lang="en-GB" b="1" dirty="0"/>
            </a:br>
            <a:endParaRPr lang="en-GB" dirty="0"/>
          </a:p>
        </p:txBody>
      </p:sp>
      <p:sp>
        <p:nvSpPr>
          <p:cNvPr id="3" name="Content Placeholder 2"/>
          <p:cNvSpPr>
            <a:spLocks noGrp="1"/>
          </p:cNvSpPr>
          <p:nvPr>
            <p:ph idx="1"/>
          </p:nvPr>
        </p:nvSpPr>
        <p:spPr/>
        <p:txBody>
          <a:bodyPr>
            <a:normAutofit fontScale="92500" lnSpcReduction="20000"/>
          </a:bodyPr>
          <a:lstStyle/>
          <a:p>
            <a:pPr fontAlgn="base"/>
            <a:r>
              <a:rPr lang="en-GB" dirty="0"/>
              <a:t>Innovation includes finding better ways of doing something and new ways to look at problems. </a:t>
            </a:r>
            <a:r>
              <a:rPr lang="en-GB" u="sng" dirty="0" err="1">
                <a:hlinkClick r:id="rId2"/>
              </a:rPr>
              <a:t>ESchool</a:t>
            </a:r>
            <a:r>
              <a:rPr lang="en-GB" u="sng" dirty="0">
                <a:hlinkClick r:id="rId2"/>
              </a:rPr>
              <a:t> News</a:t>
            </a:r>
            <a:r>
              <a:rPr lang="en-GB" dirty="0"/>
              <a:t> shares the story of students building recycling bins to support sustainability. The students did not simply build bins.</a:t>
            </a:r>
          </a:p>
          <a:p>
            <a:pPr fontAlgn="base"/>
            <a:r>
              <a:rPr lang="en-GB" dirty="0"/>
              <a:t>They identified problems with the waste management program, researched solutions and created an advertising plan to promote their solution with help from other areas of the school, such as robotics and broadcasting.</a:t>
            </a:r>
          </a:p>
          <a:p>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The application of project-based learning is another approach for spurring innovation and creative thinking. Instead of working on a single project in a math class, project-based learning combines multiple disciplines in one project. It promotes active and deeper learning.</a:t>
            </a:r>
          </a:p>
          <a:p>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Encouraging Innovation in Schools</a:t>
            </a:r>
            <a:br>
              <a:rPr lang="en-GB" b="1" dirty="0"/>
            </a:br>
            <a:endParaRPr lang="en-GB" dirty="0"/>
          </a:p>
        </p:txBody>
      </p:sp>
      <p:sp>
        <p:nvSpPr>
          <p:cNvPr id="3" name="Content Placeholder 2"/>
          <p:cNvSpPr>
            <a:spLocks noGrp="1"/>
          </p:cNvSpPr>
          <p:nvPr>
            <p:ph idx="1"/>
          </p:nvPr>
        </p:nvSpPr>
        <p:spPr/>
        <p:txBody>
          <a:bodyPr>
            <a:normAutofit fontScale="85000" lnSpcReduction="10000"/>
          </a:bodyPr>
          <a:lstStyle/>
          <a:p>
            <a:pPr fontAlgn="base"/>
            <a:r>
              <a:rPr lang="en-GB" dirty="0"/>
              <a:t>School leaders want to avoid mandating innovation. "Policy should create </a:t>
            </a:r>
            <a:r>
              <a:rPr lang="en-GB" i="1" dirty="0"/>
              <a:t>opportunities and incentives</a:t>
            </a:r>
            <a:r>
              <a:rPr lang="en-GB" dirty="0"/>
              <a:t> for folks to design different and better learning experiences, but not require it," Lars </a:t>
            </a:r>
            <a:r>
              <a:rPr lang="en-GB" dirty="0" err="1"/>
              <a:t>Esdal</a:t>
            </a:r>
            <a:r>
              <a:rPr lang="en-GB" dirty="0"/>
              <a:t> writes.</a:t>
            </a:r>
          </a:p>
          <a:p>
            <a:pPr fontAlgn="base"/>
            <a:r>
              <a:rPr lang="en-GB" dirty="0"/>
              <a:t>Instead of simply teaching ABCs and 123s, innovation goes beyond the basics by combining a variety of disciplines to come up with a new or different outcome. Knowledge of the basics is a starting point. Students use knowledge and concepts to find solutions by exploring until they find the best answers.</a:t>
            </a:r>
          </a:p>
          <a:p>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Sources:</a:t>
            </a:r>
            <a:br>
              <a:rPr lang="en-GB" dirty="0"/>
            </a:br>
            <a:endParaRPr lang="en-GB" dirty="0"/>
          </a:p>
        </p:txBody>
      </p:sp>
      <p:sp>
        <p:nvSpPr>
          <p:cNvPr id="3" name="Content Placeholder 2"/>
          <p:cNvSpPr>
            <a:spLocks noGrp="1"/>
          </p:cNvSpPr>
          <p:nvPr>
            <p:ph idx="1"/>
          </p:nvPr>
        </p:nvSpPr>
        <p:spPr/>
        <p:txBody>
          <a:bodyPr>
            <a:normAutofit fontScale="92500" lnSpcReduction="20000"/>
          </a:bodyPr>
          <a:lstStyle/>
          <a:p>
            <a:pPr fontAlgn="base"/>
            <a:r>
              <a:rPr lang="en-GB" u="sng" dirty="0" err="1">
                <a:hlinkClick r:id="rId2"/>
              </a:rPr>
              <a:t>MiddleWeb</a:t>
            </a:r>
            <a:r>
              <a:rPr lang="en-GB" u="sng" dirty="0">
                <a:hlinkClick r:id="rId2"/>
              </a:rPr>
              <a:t>: Build Your Own Utopia: 'The Giver' PBL Unit</a:t>
            </a:r>
            <a:endParaRPr lang="en-GB" dirty="0"/>
          </a:p>
          <a:p>
            <a:pPr fontAlgn="base"/>
            <a:r>
              <a:rPr lang="en-GB" u="sng" dirty="0" err="1">
                <a:hlinkClick r:id="rId3"/>
              </a:rPr>
              <a:t>eSchool</a:t>
            </a:r>
            <a:r>
              <a:rPr lang="en-GB" u="sng" dirty="0">
                <a:hlinkClick r:id="rId3"/>
              </a:rPr>
              <a:t> News: Five Examples of Innovation in Today's Schools</a:t>
            </a:r>
            <a:endParaRPr lang="en-GB" dirty="0"/>
          </a:p>
          <a:p>
            <a:pPr fontAlgn="base"/>
            <a:r>
              <a:rPr lang="en-GB" dirty="0">
                <a:hlinkClick r:id="rId4"/>
              </a:rPr>
              <a:t>Education Week: Four Dimensions of Innovation in Education</a:t>
            </a:r>
            <a:endParaRPr lang="en-GB" dirty="0"/>
          </a:p>
          <a:p>
            <a:pPr fontAlgn="base"/>
            <a:r>
              <a:rPr lang="en-GB" u="sng" dirty="0">
                <a:hlinkClick r:id="rId5"/>
              </a:rPr>
              <a:t>Getting Smart: Innovation in Education Is More Than a New Approach</a:t>
            </a:r>
            <a:endParaRPr lang="en-GB" dirty="0"/>
          </a:p>
          <a:p>
            <a:r>
              <a:rPr lang="en-GB" u="sng" dirty="0">
                <a:hlinkClick r:id="rId6"/>
              </a:rPr>
              <a:t>TED-Ed Blog: Meet the First Cohort of TED-Ed Innovative Educators!</a:t>
            </a:r>
            <a:endParaRPr lang="en-GB"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104</TotalTime>
  <Words>305</Words>
  <Application>Microsoft Office PowerPoint</Application>
  <PresentationFormat>On-screen Show (4:3)</PresentationFormat>
  <Paragraphs>21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 Black</vt:lpstr>
      <vt:lpstr>Franklin Gothic Book</vt:lpstr>
      <vt:lpstr>Franklin Gothic Medium</vt:lpstr>
      <vt:lpstr>Wingdings 2</vt:lpstr>
      <vt:lpstr>Trek</vt:lpstr>
      <vt:lpstr>Why Innovation Absolutely Matters in Education </vt:lpstr>
      <vt:lpstr>PowerPoint Presentation</vt:lpstr>
      <vt:lpstr>PowerPoint Presentation</vt:lpstr>
      <vt:lpstr>PowerPoint Presentation</vt:lpstr>
      <vt:lpstr>PowerPoint Presentation</vt:lpstr>
      <vt:lpstr>Examples of Innovation in Education </vt:lpstr>
      <vt:lpstr>PowerPoint Presentation</vt:lpstr>
      <vt:lpstr>Encouraging Innovation in Schools </vt:lpstr>
      <vt:lpstr>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Innovation Absolutely Matters in Education</dc:title>
  <dc:creator>sala1</dc:creator>
  <cp:lastModifiedBy>adriana istrate</cp:lastModifiedBy>
  <cp:revision>11</cp:revision>
  <dcterms:created xsi:type="dcterms:W3CDTF">2020-03-04T14:37:10Z</dcterms:created>
  <dcterms:modified xsi:type="dcterms:W3CDTF">2020-03-04T19:30:54Z</dcterms:modified>
</cp:coreProperties>
</file>