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1" r:id="rId5"/>
    <p:sldId id="259" r:id="rId6"/>
    <p:sldId id="262" r:id="rId7"/>
    <p:sldId id="263" r:id="rId8"/>
    <p:sldId id="265" r:id="rId9"/>
    <p:sldId id="264" r:id="rId10"/>
    <p:sldId id="269" r:id="rId11"/>
    <p:sldId id="266" r:id="rId12"/>
    <p:sldId id="267" r:id="rId13"/>
    <p:sldId id="268"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6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0EBCCF0E-0D89-4AAB-99D9-3F9993DF1F75}" type="datetimeFigureOut">
              <a:rPr lang="en-US" smtClean="0"/>
              <a:pPr/>
              <a:t>2/28/2020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226E0CBD-9E6F-47EF-AB10-18DB445064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0EBCCF0E-0D89-4AAB-99D9-3F9993DF1F75}" type="datetimeFigureOut">
              <a:rPr lang="en-US" smtClean="0"/>
              <a:pPr/>
              <a:t>2/28/2020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226E0CBD-9E6F-47EF-AB10-18DB445064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0EBCCF0E-0D89-4AAB-99D9-3F9993DF1F75}" type="datetimeFigureOut">
              <a:rPr lang="en-US" smtClean="0"/>
              <a:pPr/>
              <a:t>2/28/2020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226E0CBD-9E6F-47EF-AB10-18DB44506483}"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0EBCCF0E-0D89-4AAB-99D9-3F9993DF1F75}" type="datetimeFigureOut">
              <a:rPr lang="en-US" smtClean="0"/>
              <a:pPr/>
              <a:t>2/28/2020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26E0CBD-9E6F-47EF-AB10-18DB445064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0EBCCF0E-0D89-4AAB-99D9-3F9993DF1F75}" type="datetimeFigureOut">
              <a:rPr lang="en-US" smtClean="0"/>
              <a:pPr/>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226E0CBD-9E6F-47EF-AB10-18DB44506483}"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0EBCCF0E-0D89-4AAB-99D9-3F9993DF1F75}" type="datetimeFigureOut">
              <a:rPr lang="en-US" smtClean="0"/>
              <a:pPr/>
              <a:t>2/28/2020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E0CBD-9E6F-47EF-AB10-18DB445064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EBCCF0E-0D89-4AAB-99D9-3F9993DF1F75}" type="datetimeFigureOut">
              <a:rPr lang="en-US" smtClean="0"/>
              <a:pPr/>
              <a:t>2/28/2020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E0CBD-9E6F-47EF-AB10-18DB445064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0EBCCF0E-0D89-4AAB-99D9-3F9993DF1F75}" type="datetimeFigureOut">
              <a:rPr lang="en-US" smtClean="0"/>
              <a:pPr/>
              <a:t>2/28/2020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E0CBD-9E6F-47EF-AB10-18DB445064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0EBCCF0E-0D89-4AAB-99D9-3F9993DF1F75}" type="datetimeFigureOut">
              <a:rPr lang="en-US" smtClean="0"/>
              <a:pPr/>
              <a:t>2/28/2020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26E0CBD-9E6F-47EF-AB10-18DB44506483}"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BCCF0E-0D89-4AAB-99D9-3F9993DF1F75}" type="datetimeFigureOut">
              <a:rPr lang="en-US" smtClean="0"/>
              <a:pPr/>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E0CBD-9E6F-47EF-AB10-18DB445064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BCCF0E-0D89-4AAB-99D9-3F9993DF1F75}" type="datetimeFigureOut">
              <a:rPr lang="en-US" smtClean="0"/>
              <a:pPr/>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E0CBD-9E6F-47EF-AB10-18DB445064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EBCCF0E-0D89-4AAB-99D9-3F9993DF1F75}" type="datetimeFigureOut">
              <a:rPr lang="en-US" smtClean="0"/>
              <a:pPr/>
              <a:t>2/28/2020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26E0CBD-9E6F-47EF-AB10-18DB44506483}"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rtsa.ro/rtsa/index.php/rtsa/article/view/53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714488"/>
            <a:ext cx="9144064" cy="1470025"/>
          </a:xfrm>
        </p:spPr>
        <p:txBody>
          <a:bodyPr>
            <a:normAutofit/>
          </a:bodyPr>
          <a:lstStyle/>
          <a:p>
            <a:pPr algn="ctr"/>
            <a:r>
              <a:rPr lang="en-US" b="1" dirty="0">
                <a:latin typeface="Times New Roman" pitchFamily="18" charset="0"/>
                <a:cs typeface="Times New Roman" pitchFamily="18" charset="0"/>
              </a:rPr>
              <a:t>The voice of education on </a:t>
            </a:r>
            <a:r>
              <a:rPr lang="en-US" b="1" dirty="0" err="1">
                <a:latin typeface="Times New Roman" pitchFamily="18" charset="0"/>
                <a:cs typeface="Times New Roman" pitchFamily="18" charset="0"/>
              </a:rPr>
              <a:t>european</a:t>
            </a:r>
            <a:r>
              <a:rPr lang="en-US" b="1" dirty="0">
                <a:latin typeface="Times New Roman" pitchFamily="18" charset="0"/>
                <a:cs typeface="Times New Roman" pitchFamily="18" charset="0"/>
              </a:rPr>
              <a:t> level</a:t>
            </a:r>
          </a:p>
        </p:txBody>
      </p:sp>
      <p:sp>
        <p:nvSpPr>
          <p:cNvPr id="3" name="Subtitle 2"/>
          <p:cNvSpPr>
            <a:spLocks noGrp="1"/>
          </p:cNvSpPr>
          <p:nvPr>
            <p:ph type="subTitle" idx="1"/>
          </p:nvPr>
        </p:nvSpPr>
        <p:spPr>
          <a:xfrm>
            <a:off x="2808962" y="2357430"/>
            <a:ext cx="7406640" cy="1752600"/>
          </a:xfrm>
        </p:spPr>
        <p:txBody>
          <a:bodyPr/>
          <a:lstStyle/>
          <a:p>
            <a:r>
              <a:rPr lang="ro-RO" b="1" dirty="0">
                <a:solidFill>
                  <a:schemeClr val="tx1"/>
                </a:solidFill>
                <a:latin typeface="Times New Roman" pitchFamily="18" charset="0"/>
                <a:cs typeface="Times New Roman" pitchFamily="18" charset="0"/>
              </a:rPr>
              <a:t>-</a:t>
            </a:r>
            <a:r>
              <a:rPr lang="ro-RO" sz="4000" b="1" dirty="0">
                <a:solidFill>
                  <a:schemeClr val="tx1"/>
                </a:solidFill>
                <a:latin typeface="Times New Roman" pitchFamily="18" charset="0"/>
                <a:cs typeface="Times New Roman" pitchFamily="18" charset="0"/>
              </a:rPr>
              <a:t>Testele PISA-</a:t>
            </a:r>
            <a:endParaRPr lang="en-US" b="1" dirty="0">
              <a:solidFill>
                <a:schemeClr val="tx1"/>
              </a:solidFill>
              <a:latin typeface="Times New Roman" pitchFamily="18" charset="0"/>
              <a:cs typeface="Times New Roman" pitchFamily="18" charset="0"/>
            </a:endParaRPr>
          </a:p>
        </p:txBody>
      </p:sp>
      <p:sp>
        <p:nvSpPr>
          <p:cNvPr id="4" name="TextBox 3"/>
          <p:cNvSpPr txBox="1"/>
          <p:nvPr/>
        </p:nvSpPr>
        <p:spPr>
          <a:xfrm>
            <a:off x="3929058" y="5214950"/>
            <a:ext cx="5715040" cy="923330"/>
          </a:xfrm>
          <a:prstGeom prst="rect">
            <a:avLst/>
          </a:prstGeom>
          <a:noFill/>
        </p:spPr>
        <p:txBody>
          <a:bodyPr wrap="square" rtlCol="0">
            <a:spAutoFit/>
          </a:bodyPr>
          <a:lstStyle/>
          <a:p>
            <a:pPr>
              <a:lnSpc>
                <a:spcPct val="150000"/>
              </a:lnSpc>
            </a:pPr>
            <a:r>
              <a:rPr lang="en-US" dirty="0">
                <a:latin typeface="Times New Roman" pitchFamily="18" charset="0"/>
                <a:cs typeface="Times New Roman" pitchFamily="18" charset="0"/>
              </a:rPr>
              <a:t>Prof. </a:t>
            </a:r>
            <a:r>
              <a:rPr lang="ro-RO" dirty="0">
                <a:latin typeface="Times New Roman" pitchFamily="18" charset="0"/>
                <a:cs typeface="Times New Roman" pitchFamily="18" charset="0"/>
              </a:rPr>
              <a:t>înv. primar: Damian Miruna Adelina</a:t>
            </a:r>
          </a:p>
          <a:p>
            <a:pPr>
              <a:lnSpc>
                <a:spcPct val="150000"/>
              </a:lnSpc>
            </a:pPr>
            <a:r>
              <a:rPr lang="ro-RO" dirty="0">
                <a:latin typeface="Times New Roman" pitchFamily="18" charset="0"/>
                <a:cs typeface="Times New Roman" pitchFamily="18" charset="0"/>
              </a:rPr>
              <a:t>Şcoala Primară Hănţeşti Vale-Suceava</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latin typeface="Times New Roman" pitchFamily="18" charset="0"/>
                <a:cs typeface="Times New Roman" pitchFamily="18" charset="0"/>
              </a:rPr>
              <a:t>Educaţia</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214282" y="1600200"/>
            <a:ext cx="8643998" cy="5043510"/>
          </a:xfrm>
        </p:spPr>
        <p:txBody>
          <a:bodyPr>
            <a:normAutofit/>
          </a:bodyPr>
          <a:lstStyle/>
          <a:p>
            <a:pPr algn="just">
              <a:buNone/>
            </a:pPr>
            <a:r>
              <a:rPr lang="ro-RO" dirty="0"/>
              <a:t>		</a:t>
            </a:r>
            <a:r>
              <a:rPr lang="ro-RO" dirty="0">
                <a:latin typeface="Times New Roman" pitchFamily="18" charset="0"/>
                <a:cs typeface="Times New Roman" pitchFamily="18" charset="0"/>
              </a:rPr>
              <a:t>În sens larg, educaţia este un ansamblu de metode şi măsuri aplicate sistematic în cadre organizate, cu scopul de a forma şi de a dezvolta însuşiri ale copiilor, tinerilor şi nu numai. Din perspectiva literaturii de specialitate, educaţia este activitatea de disciplinare, cultivare şi dezvoltare a fiinţei umane, ce are ca scop formarea unor trăsături intelectuale, morale şi fizice, ce ajută la integrarea indivizilor în societate.</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857232"/>
            <a:ext cx="8929718" cy="1417638"/>
          </a:xfrm>
        </p:spPr>
        <p:txBody>
          <a:bodyPr>
            <a:noAutofit/>
          </a:bodyPr>
          <a:lstStyle/>
          <a:p>
            <a:pPr algn="ctr"/>
            <a:r>
              <a:rPr lang="ro-RO" sz="3600" b="1" dirty="0">
                <a:latin typeface="Times New Roman" pitchFamily="18" charset="0"/>
                <a:cs typeface="Times New Roman" pitchFamily="18" charset="0"/>
              </a:rPr>
              <a:t>Testele </a:t>
            </a:r>
            <a:r>
              <a:rPr lang="en-US" sz="3600" b="1" i="1" dirty="0" err="1">
                <a:latin typeface="Times New Roman" pitchFamily="18" charset="0"/>
                <a:cs typeface="Times New Roman" pitchFamily="18" charset="0"/>
              </a:rPr>
              <a:t>Programme</a:t>
            </a:r>
            <a:r>
              <a:rPr lang="en-US" sz="3600" b="1" i="1" dirty="0">
                <a:latin typeface="Times New Roman" pitchFamily="18" charset="0"/>
                <a:cs typeface="Times New Roman" pitchFamily="18" charset="0"/>
              </a:rPr>
              <a:t> for International Student Assessment</a:t>
            </a:r>
            <a:r>
              <a:rPr lang="en-US" sz="3600" b="1" dirty="0">
                <a:latin typeface="Times New Roman" pitchFamily="18" charset="0"/>
                <a:cs typeface="Times New Roman" pitchFamily="18" charset="0"/>
              </a:rPr>
              <a:t> </a:t>
            </a:r>
            <a:br>
              <a:rPr lang="ro-RO" sz="3600" b="1" dirty="0">
                <a:latin typeface="Times New Roman" pitchFamily="18" charset="0"/>
                <a:cs typeface="Times New Roman" pitchFamily="18" charset="0"/>
              </a:rPr>
            </a:br>
            <a:r>
              <a:rPr lang="ro-RO" sz="3600" b="1" dirty="0">
                <a:latin typeface="Times New Roman" pitchFamily="18" charset="0"/>
                <a:cs typeface="Times New Roman" pitchFamily="18" charset="0"/>
              </a:rPr>
              <a:t>(PISA)</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285720" y="2571744"/>
            <a:ext cx="8515352" cy="4857784"/>
          </a:xfrm>
        </p:spPr>
        <p:txBody>
          <a:bodyPr/>
          <a:lstStyle/>
          <a:p>
            <a:pPr algn="just">
              <a:buNone/>
            </a:pPr>
            <a:r>
              <a:rPr lang="ro-RO" dirty="0"/>
              <a:t>		</a:t>
            </a:r>
            <a:r>
              <a:rPr lang="ro-RO" dirty="0">
                <a:latin typeface="Times New Roman" pitchFamily="18" charset="0"/>
                <a:cs typeface="Times New Roman" pitchFamily="18" charset="0"/>
              </a:rPr>
              <a:t>Această evaluare internaţională este o evaluare standardizată, ce are ca scop însuşirea competenţelor, deprinderilor şi aptitudinilor dobândite pe o perioadă îndelungată. </a:t>
            </a:r>
          </a:p>
          <a:p>
            <a:pPr algn="just">
              <a:buNone/>
            </a:pPr>
            <a:r>
              <a:rPr lang="ro-RO" dirty="0">
                <a:latin typeface="Times New Roman" pitchFamily="18" charset="0"/>
                <a:cs typeface="Times New Roman" pitchFamily="18" charset="0"/>
              </a:rPr>
              <a:t>		Această testare urmăreşte înţelegerea conţinuturilor şi punerea în practică pentru a înfrunta cu uşurinţă problemele întâlnite în societatea de astăzi.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480" y="285736"/>
            <a:ext cx="8229600" cy="1143000"/>
          </a:xfrm>
        </p:spPr>
        <p:txBody>
          <a:bodyPr/>
          <a:lstStyle/>
          <a:p>
            <a:r>
              <a:rPr lang="ro-RO" dirty="0"/>
              <a:t>                       </a:t>
            </a:r>
            <a:r>
              <a:rPr lang="ro-RO" b="1" dirty="0"/>
              <a:t>PISA în România</a:t>
            </a:r>
            <a:endParaRPr lang="en-US" b="1" dirty="0"/>
          </a:p>
        </p:txBody>
      </p:sp>
      <p:sp>
        <p:nvSpPr>
          <p:cNvPr id="3" name="Content Placeholder 2"/>
          <p:cNvSpPr>
            <a:spLocks noGrp="1"/>
          </p:cNvSpPr>
          <p:nvPr>
            <p:ph idx="1"/>
          </p:nvPr>
        </p:nvSpPr>
        <p:spPr/>
        <p:txBody>
          <a:bodyPr>
            <a:normAutofit/>
          </a:bodyPr>
          <a:lstStyle/>
          <a:p>
            <a:pPr algn="just">
              <a:buNone/>
            </a:pPr>
            <a:r>
              <a:rPr lang="ro-RO" dirty="0">
                <a:latin typeface="Times New Roman" pitchFamily="18" charset="0"/>
                <a:cs typeface="Times New Roman" pitchFamily="18" charset="0"/>
              </a:rPr>
              <a:t>		</a:t>
            </a:r>
          </a:p>
          <a:p>
            <a:pPr algn="just">
              <a:buNone/>
            </a:pPr>
            <a:endParaRPr lang="ro-RO" dirty="0">
              <a:latin typeface="Times New Roman" pitchFamily="18" charset="0"/>
              <a:cs typeface="Times New Roman" pitchFamily="18" charset="0"/>
            </a:endParaRPr>
          </a:p>
          <a:p>
            <a:pPr algn="just">
              <a:buNone/>
            </a:pPr>
            <a:r>
              <a:rPr lang="ro-RO" dirty="0">
                <a:latin typeface="Times New Roman" pitchFamily="18" charset="0"/>
                <a:cs typeface="Times New Roman" pitchFamily="18" charset="0"/>
              </a:rPr>
              <a:t>		</a:t>
            </a:r>
            <a:r>
              <a:rPr lang="en-US" dirty="0" err="1">
                <a:latin typeface="Times New Roman" pitchFamily="18" charset="0"/>
                <a:cs typeface="Times New Roman" pitchFamily="18" charset="0"/>
              </a:rPr>
              <a:t>Aceste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teste</a:t>
            </a:r>
            <a:r>
              <a:rPr lang="en-US" dirty="0">
                <a:latin typeface="Times New Roman" pitchFamily="18" charset="0"/>
                <a:cs typeface="Times New Roman" pitchFamily="18" charset="0"/>
              </a:rPr>
              <a:t> par a </a:t>
            </a:r>
            <a:r>
              <a:rPr lang="en-US" dirty="0" err="1">
                <a:latin typeface="Times New Roman" pitchFamily="18" charset="0"/>
                <a:cs typeface="Times New Roman" pitchFamily="18" charset="0"/>
              </a:rPr>
              <a:t>fi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atipice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pentru</a:t>
            </a:r>
            <a:r>
              <a:rPr lang="en-US" dirty="0">
                <a:latin typeface="Times New Roman" pitchFamily="18" charset="0"/>
                <a:cs typeface="Times New Roman" pitchFamily="18" charset="0"/>
              </a:rPr>
              <a:t> Rom</a:t>
            </a:r>
            <a:r>
              <a:rPr lang="ro-RO" dirty="0">
                <a:latin typeface="Times New Roman" pitchFamily="18" charset="0"/>
                <a:cs typeface="Times New Roman" pitchFamily="18" charset="0"/>
              </a:rPr>
              <a:t>ânia,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deoarece</a:t>
            </a:r>
            <a:r>
              <a:rPr lang="en-US" dirty="0">
                <a:latin typeface="Times New Roman" pitchFamily="18" charset="0"/>
                <a:cs typeface="Times New Roman" pitchFamily="18" charset="0"/>
              </a:rPr>
              <a:t> nu </a:t>
            </a:r>
            <a:r>
              <a:rPr lang="en-US" dirty="0" err="1">
                <a:latin typeface="Times New Roman" pitchFamily="18" charset="0"/>
                <a:cs typeface="Times New Roman" pitchFamily="18" charset="0"/>
              </a:rPr>
              <a:t>măsoară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conţinutul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programelor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măsoară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competenţele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competenţe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înseamnă</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fi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capabil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aplici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viaţa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cotidiană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toate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conţinuturile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învâţate</a:t>
            </a:r>
            <a:r>
              <a:rPr lang="en-US" dirty="0">
                <a:latin typeface="Times New Roman" pitchFamily="18" charset="0"/>
                <a:cs typeface="Times New Roman" pitchFamily="18" charset="0"/>
              </a:rPr>
              <a:t>.</a:t>
            </a:r>
            <a:endParaRPr lang="en-US" dirty="0"/>
          </a:p>
        </p:txBody>
      </p:sp>
      <p:pic>
        <p:nvPicPr>
          <p:cNvPr id="4" name="Picture 3" descr="pisa-2018-romania-ocupa-un-loc-rusinos-in-ierarhia-mondiala-ce-punctaje-a-obtinut-tara-noastra-in-629641.jpg"/>
          <p:cNvPicPr>
            <a:picLocks noChangeAspect="1"/>
          </p:cNvPicPr>
          <p:nvPr/>
        </p:nvPicPr>
        <p:blipFill>
          <a:blip r:embed="rId2" cstate="print"/>
          <a:stretch>
            <a:fillRect/>
          </a:stretch>
        </p:blipFill>
        <p:spPr>
          <a:xfrm rot="20943438">
            <a:off x="269438" y="320517"/>
            <a:ext cx="3607148" cy="2403672"/>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571588"/>
            <a:ext cx="8358246" cy="5286412"/>
          </a:xfrm>
        </p:spPr>
        <p:txBody>
          <a:bodyPr>
            <a:normAutofit/>
          </a:bodyPr>
          <a:lstStyle/>
          <a:p>
            <a:pPr algn="just">
              <a:buNone/>
            </a:pPr>
            <a:r>
              <a:rPr lang="ro-RO" dirty="0"/>
              <a:t>	</a:t>
            </a:r>
            <a:r>
              <a:rPr lang="ro-RO" dirty="0">
                <a:latin typeface="Times New Roman" pitchFamily="18" charset="0"/>
                <a:cs typeface="Times New Roman" pitchFamily="18" charset="0"/>
              </a:rPr>
              <a:t>	</a:t>
            </a:r>
            <a:r>
              <a:rPr lang="vi-VN" dirty="0"/>
              <a:t> </a:t>
            </a:r>
            <a:r>
              <a:rPr lang="vi-VN" dirty="0">
                <a:latin typeface="Times New Roman" pitchFamily="18" charset="0"/>
                <a:cs typeface="Times New Roman" pitchFamily="18" charset="0"/>
              </a:rPr>
              <a:t>Cunoştinţele, deprinderile şi atitudinile dobândite până la această vârstă reflectă abilitatea elevilor de a continua să înveţe de-a lungul întregii vieţi prin aplicarea a ceea ce au învăţat în şcoală în afara acesteia, evaluându-şi propriile alegeri şi luând decizii personale în legătură cu opţiunile lor.</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4630" y="-71462"/>
            <a:ext cx="8229600" cy="1143000"/>
          </a:xfrm>
        </p:spPr>
        <p:txBody>
          <a:bodyPr/>
          <a:lstStyle/>
          <a:p>
            <a:r>
              <a:rPr lang="ro-RO" dirty="0"/>
              <a:t>Rezultatele PISA 2015</a:t>
            </a:r>
            <a:endParaRPr lang="en-US" dirty="0"/>
          </a:p>
        </p:txBody>
      </p:sp>
      <p:pic>
        <p:nvPicPr>
          <p:cNvPr id="6" name="Picture 5" descr="627x0 (1).jpg"/>
          <p:cNvPicPr>
            <a:picLocks noChangeAspect="1"/>
          </p:cNvPicPr>
          <p:nvPr/>
        </p:nvPicPr>
        <p:blipFill>
          <a:blip r:embed="rId2" cstate="print"/>
          <a:stretch>
            <a:fillRect/>
          </a:stretch>
        </p:blipFill>
        <p:spPr>
          <a:xfrm>
            <a:off x="2071670" y="1071546"/>
            <a:ext cx="6215106" cy="55212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071522"/>
            <a:ext cx="8358246" cy="5786478"/>
          </a:xfrm>
        </p:spPr>
        <p:txBody>
          <a:bodyPr/>
          <a:lstStyle/>
          <a:p>
            <a:pPr algn="just">
              <a:buNone/>
            </a:pPr>
            <a:r>
              <a:rPr lang="ro-RO" dirty="0"/>
              <a:t>		</a:t>
            </a:r>
            <a:r>
              <a:rPr lang="ro-RO" dirty="0">
                <a:latin typeface="Times New Roman" pitchFamily="18" charset="0"/>
                <a:cs typeface="Times New Roman" pitchFamily="18" charset="0"/>
              </a:rPr>
              <a:t>Conform statisticilor făcute după testarea din 2015, putem observa că România este pe locul 27 în Europa. Acest lucru pune multe semne de întrebare: de ce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unde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problema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putem</a:t>
            </a:r>
            <a:r>
              <a:rPr lang="en-US" dirty="0">
                <a:latin typeface="Times New Roman" pitchFamily="18" charset="0"/>
                <a:cs typeface="Times New Roman" pitchFamily="18" charset="0"/>
              </a:rPr>
              <a:t> face </a:t>
            </a:r>
            <a:r>
              <a:rPr lang="en-US" dirty="0" err="1">
                <a:latin typeface="Times New Roman" pitchFamily="18" charset="0"/>
                <a:cs typeface="Times New Roman" pitchFamily="18" charset="0"/>
              </a:rPr>
              <a:t>pentru</a:t>
            </a:r>
            <a:r>
              <a:rPr lang="en-US" dirty="0">
                <a:latin typeface="Times New Roman" pitchFamily="18" charset="0"/>
                <a:cs typeface="Times New Roman" pitchFamily="18" charset="0"/>
              </a:rPr>
              <a:t> a </a:t>
            </a:r>
            <a:r>
              <a:rPr lang="ro-RO" dirty="0">
                <a:latin typeface="Times New Roman" pitchFamily="18" charset="0"/>
                <a:cs typeface="Times New Roman" pitchFamily="18" charset="0"/>
              </a:rPr>
              <a:t>îmbunătăţi rezultatele</a:t>
            </a:r>
            <a:r>
              <a:rPr lang="en-US" dirty="0">
                <a:latin typeface="Times New Roman" pitchFamily="18" charset="0"/>
                <a:cs typeface="Times New Roman" pitchFamily="18" charset="0"/>
              </a:rPr>
              <a:t>?</a:t>
            </a:r>
          </a:p>
          <a:p>
            <a:pPr algn="just">
              <a:buNone/>
            </a:pPr>
            <a:r>
              <a:rPr lang="en-US" dirty="0">
                <a:latin typeface="Times New Roman" pitchFamily="18" charset="0"/>
                <a:cs typeface="Times New Roman" pitchFamily="18" charset="0"/>
              </a:rPr>
              <a:t>		De</a:t>
            </a:r>
            <a:r>
              <a:rPr lang="ro-RO" dirty="0">
                <a:latin typeface="Times New Roman" pitchFamily="18" charset="0"/>
                <a:cs typeface="Times New Roman" pitchFamily="18" charset="0"/>
              </a:rPr>
              <a:t>şi rezultatele şcolare sunt bune şi foarte bune, unii elevi nu promovează această testare, deoarece nu pun în practică cunoştinţele teoretice.</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627x0.jpg"/>
          <p:cNvPicPr>
            <a:picLocks noGrp="1" noChangeAspect="1"/>
          </p:cNvPicPr>
          <p:nvPr>
            <p:ph idx="1"/>
          </p:nvPr>
        </p:nvPicPr>
        <p:blipFill>
          <a:blip r:embed="rId2" cstate="print"/>
          <a:stretch>
            <a:fillRect/>
          </a:stretch>
        </p:blipFill>
        <p:spPr>
          <a:xfrm>
            <a:off x="1925879" y="1214422"/>
            <a:ext cx="5789393" cy="5429288"/>
          </a:xfrm>
        </p:spPr>
      </p:pic>
      <p:sp>
        <p:nvSpPr>
          <p:cNvPr id="5" name="TextBox 4"/>
          <p:cNvSpPr txBox="1"/>
          <p:nvPr/>
        </p:nvSpPr>
        <p:spPr>
          <a:xfrm>
            <a:off x="1928794" y="214290"/>
            <a:ext cx="5857916" cy="707886"/>
          </a:xfrm>
          <a:prstGeom prst="rect">
            <a:avLst/>
          </a:prstGeom>
          <a:noFill/>
        </p:spPr>
        <p:txBody>
          <a:bodyPr wrap="square" rtlCol="0">
            <a:spAutoFit/>
          </a:bodyPr>
          <a:lstStyle/>
          <a:p>
            <a:pPr algn="ctr"/>
            <a:r>
              <a:rPr lang="ro-RO" sz="4000" dirty="0"/>
              <a:t>Rezultatele PISA 2015</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06" y="1285860"/>
            <a:ext cx="9001188" cy="6429396"/>
          </a:xfrm>
        </p:spPr>
        <p:txBody>
          <a:bodyPr>
            <a:normAutofit fontScale="25000" lnSpcReduction="20000"/>
          </a:bodyPr>
          <a:lstStyle/>
          <a:p>
            <a:pPr algn="just">
              <a:lnSpc>
                <a:spcPct val="120000"/>
              </a:lnSpc>
              <a:buNone/>
            </a:pPr>
            <a:r>
              <a:rPr lang="ro-RO" dirty="0"/>
              <a:t>	</a:t>
            </a:r>
            <a:r>
              <a:rPr lang="ro-RO" sz="12800" dirty="0">
                <a:latin typeface="Times New Roman" pitchFamily="18" charset="0"/>
                <a:cs typeface="Times New Roman" pitchFamily="18" charset="0"/>
              </a:rPr>
              <a:t>	Estonia şi Finlanda se află în fruntea clsamentului testărilor PISA, asta datorită sistemului educaţional. </a:t>
            </a:r>
          </a:p>
          <a:p>
            <a:pPr algn="just">
              <a:lnSpc>
                <a:spcPct val="120000"/>
              </a:lnSpc>
              <a:buNone/>
            </a:pPr>
            <a:r>
              <a:rPr lang="ro-RO" sz="12800" dirty="0">
                <a:latin typeface="Times New Roman" pitchFamily="18" charset="0"/>
                <a:cs typeface="Times New Roman" pitchFamily="18" charset="0"/>
              </a:rPr>
              <a:t>		În aceste ţări fruntaşe se urmăresc patru piloni: învaţă să ştii, să faci, să fii şi să trăim împreună. Copiii învaţă totul prin joc, iar treptat se introduc şi metode formale de învăţare. În aceste ţări nu sunt cultivate înclinaţii elevilor, ci fiecare materie este studiată la acelaşi nivel. </a:t>
            </a:r>
          </a:p>
          <a:p>
            <a:pPr algn="just">
              <a:lnSpc>
                <a:spcPct val="160000"/>
              </a:lnSpc>
              <a:buNone/>
            </a:pPr>
            <a:r>
              <a:rPr lang="ro-RO" sz="8000" dirty="0">
                <a:latin typeface="Times New Roman" pitchFamily="18" charset="0"/>
                <a:cs typeface="Times New Roman" pitchFamily="18" charset="0"/>
              </a:rPr>
              <a:t>		</a:t>
            </a:r>
            <a:endParaRPr lang="ro-RO" sz="5900" dirty="0">
              <a:latin typeface="Times New Roman" pitchFamily="18" charset="0"/>
              <a:cs typeface="Times New Roman" pitchFamily="18" charset="0"/>
            </a:endParaRPr>
          </a:p>
          <a:p>
            <a:pPr algn="just">
              <a:buNone/>
            </a:pPr>
            <a:br>
              <a:rPr lang="vi-VN" dirty="0"/>
            </a:br>
            <a:br>
              <a:rPr lang="vi-VN" dirty="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448" y="1214422"/>
            <a:ext cx="8758270" cy="5857916"/>
          </a:xfrm>
        </p:spPr>
        <p:txBody>
          <a:bodyPr>
            <a:normAutofit lnSpcReduction="10000"/>
          </a:bodyPr>
          <a:lstStyle/>
          <a:p>
            <a:pPr algn="just">
              <a:buNone/>
            </a:pPr>
            <a:r>
              <a:rPr lang="ro-RO" dirty="0"/>
              <a:t>		</a:t>
            </a:r>
            <a:r>
              <a:rPr lang="ro-RO" dirty="0">
                <a:latin typeface="Times New Roman" pitchFamily="18" charset="0"/>
                <a:cs typeface="Times New Roman" pitchFamily="18" charset="0"/>
              </a:rPr>
              <a:t>Studiile de specialitate demonstrează că Estonia a preluat multe tactici din sistemul finlandez</a:t>
            </a:r>
            <a:r>
              <a:rPr lang="ro-RO" sz="2000" dirty="0">
                <a:latin typeface="Times New Roman" pitchFamily="18" charset="0"/>
                <a:cs typeface="Times New Roman" pitchFamily="18" charset="0"/>
              </a:rPr>
              <a:t>. </a:t>
            </a:r>
            <a:r>
              <a:rPr lang="ro-RO" dirty="0"/>
              <a:t>	</a:t>
            </a:r>
          </a:p>
          <a:p>
            <a:pPr algn="just">
              <a:buNone/>
            </a:pPr>
            <a:r>
              <a:rPr lang="ro-RO" dirty="0">
                <a:latin typeface="Times New Roman" pitchFamily="18" charset="0"/>
                <a:cs typeface="Times New Roman" pitchFamily="18" charset="0"/>
              </a:rPr>
              <a:t>		În Finlanda şcoala începe de la 7 ani, copiii nu sunt evaluaţi deloc în primii şase ani, iar primul examen obligatoriu are loc la 16 ani. </a:t>
            </a:r>
          </a:p>
          <a:p>
            <a:pPr algn="just">
              <a:buNone/>
            </a:pPr>
            <a:r>
              <a:rPr lang="ro-RO" dirty="0">
                <a:latin typeface="Times New Roman" pitchFamily="18" charset="0"/>
                <a:cs typeface="Times New Roman" pitchFamily="18" charset="0"/>
              </a:rPr>
              <a:t>		Educaţia este centrată pe elev- fiecare copil este considerat unic şi abordat ca atare de către profesori, fiind direct implicat în procesul de învăţare. Este încurajată gândirea critică înaintea memorizării mecanice. Independenţa este cultivată prin toate mijloacele posibile.</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870" y="285736"/>
            <a:ext cx="8229600" cy="1143000"/>
          </a:xfrm>
        </p:spPr>
        <p:txBody>
          <a:bodyPr/>
          <a:lstStyle/>
          <a:p>
            <a:r>
              <a:rPr lang="ro-RO" b="1" dirty="0">
                <a:latin typeface="Times New Roman" pitchFamily="18" charset="0"/>
                <a:cs typeface="Times New Roman" pitchFamily="18" charset="0"/>
              </a:rPr>
              <a:t>Rezultatele PISA în România</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71470" y="1214422"/>
            <a:ext cx="9144000" cy="5929330"/>
          </a:xfrm>
        </p:spPr>
        <p:txBody>
          <a:bodyPr>
            <a:normAutofit fontScale="77500" lnSpcReduction="20000"/>
          </a:bodyPr>
          <a:lstStyle/>
          <a:p>
            <a:pPr algn="just">
              <a:lnSpc>
                <a:spcPct val="120000"/>
              </a:lnSpc>
              <a:buNone/>
            </a:pPr>
            <a:r>
              <a:rPr lang="ro-RO" dirty="0">
                <a:latin typeface="Times New Roman" pitchFamily="18" charset="0"/>
                <a:cs typeface="Times New Roman" pitchFamily="18" charset="0"/>
              </a:rPr>
              <a:t>		</a:t>
            </a:r>
            <a:r>
              <a:rPr lang="ro-RO" sz="4100" dirty="0">
                <a:latin typeface="Times New Roman" pitchFamily="18" charset="0"/>
                <a:cs typeface="Times New Roman" pitchFamily="18" charset="0"/>
              </a:rPr>
              <a:t>Curriculum românesc are doar dimensiuni conceptual teoretice încărcate şi nu are dimensiunile: aplicativ-practică, interdisciplinară,  generatoare de învăţare comună. </a:t>
            </a:r>
          </a:p>
          <a:p>
            <a:pPr algn="just">
              <a:lnSpc>
                <a:spcPct val="120000"/>
              </a:lnSpc>
              <a:buNone/>
            </a:pPr>
            <a:r>
              <a:rPr lang="ro-RO" sz="4100" dirty="0">
                <a:latin typeface="Times New Roman" pitchFamily="18" charset="0"/>
                <a:cs typeface="Times New Roman" pitchFamily="18" charset="0"/>
              </a:rPr>
              <a:t>		Fiind pe ultimele locuri, România se confruntă şi astăzi cu aceleaşi probleme: programe încărcate, conţinuturi bogate, metode de predare-învăţare tradiţionale, metode de evaluare tradiţionale, cadre didactice constranse de sistem şi elevi cu un caracter rigid.</a:t>
            </a:r>
          </a:p>
          <a:p>
            <a:pPr algn="just">
              <a:buNone/>
            </a:pPr>
            <a:r>
              <a:rPr lang="ro-RO" dirty="0">
                <a:latin typeface="Times New Roman" pitchFamily="18" charset="0"/>
                <a:cs typeface="Times New Roman" pitchFamily="18" charset="0"/>
              </a:rPr>
              <a:t>		</a:t>
            </a:r>
          </a:p>
          <a:p>
            <a:pPr algn="just">
              <a:buNone/>
            </a:pPr>
            <a:r>
              <a:rPr lang="ro-RO" dirty="0">
                <a:latin typeface="Times New Roman" pitchFamily="18" charset="0"/>
                <a:cs typeface="Times New Roman" pitchFamily="18" charset="0"/>
              </a:rPr>
              <a:t>		</a:t>
            </a:r>
          </a:p>
          <a:p>
            <a:pPr algn="just">
              <a:buNone/>
            </a:pPr>
            <a:endParaRPr lang="ro-RO" dirty="0">
              <a:latin typeface="Times New Roman" pitchFamily="18" charset="0"/>
              <a:cs typeface="Times New Roman" pitchFamily="18" charset="0"/>
            </a:endParaRPr>
          </a:p>
          <a:p>
            <a:pPr algn="just">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588961"/>
            <a:ext cx="8401080" cy="5768997"/>
          </a:xfrm>
        </p:spPr>
        <p:txBody>
          <a:bodyPr>
            <a:noAutofit/>
          </a:bodyPr>
          <a:lstStyle/>
          <a:p>
            <a:pPr algn="just">
              <a:buNone/>
            </a:pPr>
            <a:r>
              <a:rPr lang="ro-RO" sz="1600" dirty="0">
                <a:latin typeface="Times New Roman" pitchFamily="18" charset="0"/>
                <a:cs typeface="Times New Roman" pitchFamily="18" charset="0"/>
              </a:rPr>
              <a:t>	</a:t>
            </a:r>
            <a:r>
              <a:rPr lang="ro-RO" sz="2800" dirty="0">
                <a:latin typeface="Times New Roman" pitchFamily="18" charset="0"/>
                <a:cs typeface="Times New Roman" pitchFamily="18" charset="0"/>
              </a:rPr>
              <a:t>	</a:t>
            </a:r>
            <a:r>
              <a:rPr lang="ro-RO" dirty="0">
                <a:latin typeface="Times New Roman" pitchFamily="18" charset="0"/>
                <a:cs typeface="Times New Roman" pitchFamily="18" charset="0"/>
              </a:rPr>
              <a:t>Urmărind rezultatele România a înregistrat:</a:t>
            </a:r>
          </a:p>
          <a:p>
            <a:pPr algn="just">
              <a:buNone/>
            </a:pPr>
            <a:endParaRPr lang="ro-RO" dirty="0">
              <a:latin typeface="Times New Roman" pitchFamily="18" charset="0"/>
              <a:cs typeface="Times New Roman" pitchFamily="18" charset="0"/>
            </a:endParaRPr>
          </a:p>
          <a:p>
            <a:pPr algn="just">
              <a:buFont typeface="Wingdings" pitchFamily="2" charset="2"/>
              <a:buChar char="q"/>
            </a:pPr>
            <a:r>
              <a:rPr lang="en-US" dirty="0" err="1">
                <a:latin typeface="Times New Roman" pitchFamily="18" charset="0"/>
                <a:cs typeface="Times New Roman" pitchFamily="18" charset="0"/>
              </a:rPr>
              <a:t>Analfabetismul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funcţional</a:t>
            </a:r>
            <a:r>
              <a:rPr lang="en-US" b="1" dirty="0">
                <a:latin typeface="Times New Roman" pitchFamily="18" charset="0"/>
                <a:cs typeface="Times New Roman" pitchFamily="18" charset="0"/>
              </a:rPr>
              <a:t>: 44%</a:t>
            </a:r>
            <a:endParaRPr lang="ro-RO" b="1" dirty="0">
              <a:latin typeface="Times New Roman" pitchFamily="18" charset="0"/>
              <a:cs typeface="Times New Roman" pitchFamily="18" charset="0"/>
            </a:endParaRPr>
          </a:p>
          <a:p>
            <a:pPr algn="just">
              <a:buFont typeface="Wingdings" pitchFamily="2" charset="2"/>
              <a:buChar char="q"/>
            </a:pPr>
            <a:r>
              <a:rPr lang="ro-RO" dirty="0">
                <a:latin typeface="Times New Roman" pitchFamily="18" charset="0"/>
                <a:cs typeface="Times New Roman" pitchFamily="18" charset="0"/>
              </a:rPr>
              <a:t>L</a:t>
            </a:r>
            <a:r>
              <a:rPr lang="vi-VN" dirty="0">
                <a:latin typeface="Times New Roman" pitchFamily="18" charset="0"/>
                <a:cs typeface="Times New Roman" pitchFamily="18" charset="0"/>
              </a:rPr>
              <a:t>a matematică sunt multi elevi care nu stiu  operaţii aritmetice de bază, procentul celor care nu ajung la nivelul 2 de dificultate în testele PISA 2018 fiind de </a:t>
            </a:r>
            <a:r>
              <a:rPr lang="vi-VN" b="1" dirty="0">
                <a:latin typeface="Times New Roman" pitchFamily="18" charset="0"/>
                <a:cs typeface="Times New Roman" pitchFamily="18" charset="0"/>
              </a:rPr>
              <a:t>47%.</a:t>
            </a:r>
            <a:endParaRPr lang="ro-RO" b="1" dirty="0">
              <a:latin typeface="Times New Roman" pitchFamily="18" charset="0"/>
              <a:cs typeface="Times New Roman" pitchFamily="18" charset="0"/>
            </a:endParaRPr>
          </a:p>
          <a:p>
            <a:pPr algn="just">
              <a:buFont typeface="Wingdings" pitchFamily="2" charset="2"/>
              <a:buChar char="q"/>
            </a:pPr>
            <a:r>
              <a:rPr lang="vi-VN" dirty="0">
                <a:latin typeface="Times New Roman" pitchFamily="18" charset="0"/>
                <a:cs typeface="Times New Roman" pitchFamily="18" charset="0"/>
              </a:rPr>
              <a:t>Ştiinţele marchează o creştere până la </a:t>
            </a:r>
            <a:r>
              <a:rPr lang="vi-VN" b="1" dirty="0">
                <a:latin typeface="Times New Roman" pitchFamily="18" charset="0"/>
                <a:cs typeface="Times New Roman" pitchFamily="18" charset="0"/>
              </a:rPr>
              <a:t>44% </a:t>
            </a:r>
            <a:r>
              <a:rPr lang="vi-VN" dirty="0">
                <a:latin typeface="Times New Roman" pitchFamily="18" charset="0"/>
                <a:cs typeface="Times New Roman" pitchFamily="18" charset="0"/>
              </a:rPr>
              <a:t>a proporţiei celor care nu pot realiza corelaţii elementare în acest domeniu</a:t>
            </a:r>
            <a:br>
              <a:rPr lang="vi-VN" sz="2800" dirty="0">
                <a:latin typeface="Times New Roman" pitchFamily="18" charset="0"/>
                <a:cs typeface="Times New Roman" pitchFamily="18" charset="0"/>
              </a:rPr>
            </a:br>
            <a:br>
              <a:rPr lang="vi-VN" sz="1600" dirty="0"/>
            </a:br>
            <a:br>
              <a:rPr lang="vi-VN" sz="1600" dirty="0"/>
            </a:br>
            <a:br>
              <a:rPr lang="vi-VN" sz="1600" dirty="0"/>
            </a:br>
            <a:br>
              <a:rPr lang="en-US" sz="1600" dirty="0"/>
            </a:br>
            <a:br>
              <a:rPr lang="en-US" sz="1600" dirty="0"/>
            </a:b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7572" y="285736"/>
            <a:ext cx="8229600" cy="1143000"/>
          </a:xfrm>
        </p:spPr>
        <p:txBody>
          <a:bodyPr/>
          <a:lstStyle/>
          <a:p>
            <a:r>
              <a:rPr lang="ro-RO" b="1" dirty="0">
                <a:latin typeface="Times New Roman" pitchFamily="18" charset="0"/>
                <a:cs typeface="Times New Roman" pitchFamily="18" charset="0"/>
              </a:rPr>
              <a:t>Concluzii</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142876" y="1500198"/>
            <a:ext cx="8786842" cy="5500702"/>
          </a:xfrm>
        </p:spPr>
        <p:txBody>
          <a:bodyPr>
            <a:normAutofit fontScale="47500" lnSpcReduction="20000"/>
          </a:bodyPr>
          <a:lstStyle/>
          <a:p>
            <a:pPr algn="just">
              <a:lnSpc>
                <a:spcPct val="120000"/>
              </a:lnSpc>
              <a:buNone/>
            </a:pPr>
            <a:r>
              <a:rPr lang="ro-RO" dirty="0"/>
              <a:t>		</a:t>
            </a:r>
            <a:r>
              <a:rPr lang="ro-RO" sz="5900" dirty="0">
                <a:latin typeface="Times New Roman" pitchFamily="18" charset="0"/>
                <a:cs typeface="Times New Roman" pitchFamily="18" charset="0"/>
              </a:rPr>
              <a:t>Ţările nordice au un sistem de educaţie centrat pe elev, ceea ce se încearcă a se implementa şi în România.</a:t>
            </a:r>
          </a:p>
          <a:p>
            <a:pPr algn="just">
              <a:lnSpc>
                <a:spcPct val="120000"/>
              </a:lnSpc>
              <a:buNone/>
            </a:pPr>
            <a:r>
              <a:rPr lang="ro-RO" sz="5900" dirty="0">
                <a:latin typeface="Times New Roman" pitchFamily="18" charset="0"/>
                <a:cs typeface="Times New Roman" pitchFamily="18" charset="0"/>
              </a:rPr>
              <a:t>		Din punctul meu de vedere, România are nevoie de o schimbare la nivel de sistem şi proces de învăţământ. Aceste schimbări ar putea modifica situaţia clasamentului testărilor PISA.</a:t>
            </a:r>
          </a:p>
          <a:p>
            <a:pPr algn="just">
              <a:lnSpc>
                <a:spcPct val="120000"/>
              </a:lnSpc>
              <a:buNone/>
            </a:pPr>
            <a:r>
              <a:rPr lang="ro-RO" sz="5900" dirty="0">
                <a:latin typeface="Times New Roman" pitchFamily="18" charset="0"/>
                <a:cs typeface="Times New Roman" pitchFamily="18" charset="0"/>
              </a:rPr>
              <a:t>		Folosirea unor strategii interactive, simplificarea curriculumului şi a programelor şcolare, dar şi introducerea unor metode activ-participative pot aduce România la un alt nivel.</a:t>
            </a:r>
            <a:endParaRPr lang="en-US" sz="59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b="1" dirty="0">
                <a:latin typeface="Times New Roman" pitchFamily="18" charset="0"/>
                <a:cs typeface="Times New Roman" pitchFamily="18" charset="0"/>
              </a:rPr>
              <a:t>Bibliografie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285720" y="2143116"/>
            <a:ext cx="8686800" cy="4525963"/>
          </a:xfrm>
        </p:spPr>
        <p:txBody>
          <a:bodyPr>
            <a:normAutofit lnSpcReduction="10000"/>
          </a:bodyPr>
          <a:lstStyle/>
          <a:p>
            <a:pPr marL="457200" indent="-457200">
              <a:buNone/>
            </a:pPr>
            <a:r>
              <a:rPr lang="en-US" sz="2000" dirty="0">
                <a:latin typeface="Times New Roman" pitchFamily="18" charset="0"/>
                <a:cs typeface="Times New Roman" pitchFamily="18" charset="0"/>
              </a:rPr>
              <a:t>1. </a:t>
            </a:r>
            <a:r>
              <a:rPr lang="vi-VN" sz="2000" dirty="0">
                <a:latin typeface="Times New Roman" pitchFamily="18" charset="0"/>
                <a:cs typeface="Times New Roman" pitchFamily="18" charset="0"/>
              </a:rPr>
              <a:t>CREȚA, S., &amp; ȘANDOR, S. (2016). Influența testărilor PISA asupra politicilor educaționale. </a:t>
            </a:r>
            <a:r>
              <a:rPr lang="vi-VN" sz="2000" i="1" dirty="0">
                <a:latin typeface="Times New Roman" pitchFamily="18" charset="0"/>
                <a:cs typeface="Times New Roman" pitchFamily="18" charset="0"/>
              </a:rPr>
              <a:t>Revista Transilvană De ŞTiinţE Administrative, 18</a:t>
            </a:r>
            <a:r>
              <a:rPr lang="vi-VN" sz="2000" dirty="0">
                <a:latin typeface="Times New Roman" pitchFamily="18" charset="0"/>
                <a:cs typeface="Times New Roman" pitchFamily="18" charset="0"/>
              </a:rPr>
              <a:t>(39), 40-55. Extras februarie 27, 2020 de la </a:t>
            </a:r>
            <a:r>
              <a:rPr lang="vi-VN" sz="2000" u="sng" dirty="0">
                <a:latin typeface="Times New Roman" pitchFamily="18" charset="0"/>
                <a:cs typeface="Times New Roman" pitchFamily="18" charset="0"/>
                <a:hlinkClick r:id="rId2"/>
              </a:rPr>
              <a:t>http://rtsa.ro/rtsa/index.php/rtsa/article/view/531</a:t>
            </a:r>
            <a:endParaRPr lang="en-US" sz="2000" u="sng" dirty="0">
              <a:latin typeface="Times New Roman" pitchFamily="18" charset="0"/>
              <a:cs typeface="Times New Roman" pitchFamily="18" charset="0"/>
            </a:endParaRPr>
          </a:p>
          <a:p>
            <a:pPr marL="457200" indent="-457200">
              <a:buAutoNum type="arabicPeriod"/>
            </a:pPr>
            <a:endParaRPr lang="vi-VN" sz="2000" dirty="0">
              <a:latin typeface="Times New Roman" pitchFamily="18" charset="0"/>
              <a:cs typeface="Times New Roman" pitchFamily="18" charset="0"/>
            </a:endParaRPr>
          </a:p>
          <a:p>
            <a:pPr>
              <a:buNone/>
            </a:pPr>
            <a:r>
              <a:rPr lang="en-US" sz="2000" dirty="0">
                <a:latin typeface="Times New Roman" pitchFamily="18" charset="0"/>
                <a:cs typeface="Times New Roman" pitchFamily="18" charset="0"/>
              </a:rPr>
              <a:t>2. </a:t>
            </a:r>
            <a:r>
              <a:rPr lang="en-US" sz="2000" dirty="0" err="1">
                <a:latin typeface="Times New Roman" pitchFamily="18" charset="0"/>
                <a:cs typeface="Times New Roman" pitchFamily="18" charset="0"/>
              </a:rPr>
              <a:t>Sulkunen</a:t>
            </a:r>
            <a:r>
              <a:rPr lang="en-US" sz="2000" dirty="0">
                <a:latin typeface="Times New Roman" pitchFamily="18" charset="0"/>
                <a:cs typeface="Times New Roman" pitchFamily="18" charset="0"/>
              </a:rPr>
              <a:t>, S. (2017). PISA READING LITERACY TRENDS AND LITERACY POLICY: ESTONIA &amp; FINLAND</a:t>
            </a:r>
          </a:p>
          <a:p>
            <a:pPr>
              <a:buNone/>
            </a:pPr>
            <a:endParaRPr lang="en-US" sz="2000" dirty="0">
              <a:latin typeface="Times New Roman" pitchFamily="18" charset="0"/>
              <a:cs typeface="Times New Roman" pitchFamily="18" charset="0"/>
            </a:endParaRPr>
          </a:p>
          <a:p>
            <a:pPr lvl="0">
              <a:buNone/>
            </a:pPr>
            <a:r>
              <a:rPr lang="en-US" sz="2000" dirty="0">
                <a:latin typeface="Times New Roman" pitchFamily="18" charset="0"/>
                <a:cs typeface="Times New Roman" pitchFamily="18" charset="0"/>
              </a:rPr>
              <a:t>3. </a:t>
            </a:r>
            <a:r>
              <a:rPr lang="en-US" sz="2000" dirty="0" err="1">
                <a:latin typeface="Times New Roman" pitchFamily="18" charset="0"/>
                <a:cs typeface="Times New Roman" pitchFamily="18" charset="0"/>
              </a:rPr>
              <a:t>Cucoş</a:t>
            </a:r>
            <a:r>
              <a:rPr lang="en-US" sz="2000" dirty="0">
                <a:latin typeface="Times New Roman" pitchFamily="18" charset="0"/>
                <a:cs typeface="Times New Roman" pitchFamily="18" charset="0"/>
              </a:rPr>
              <a:t>, C. (2014). </a:t>
            </a:r>
            <a:r>
              <a:rPr lang="en-US" sz="2000" dirty="0" err="1">
                <a:latin typeface="Times New Roman" pitchFamily="18" charset="0"/>
                <a:cs typeface="Times New Roman" pitchFamily="18" charset="0"/>
              </a:rPr>
              <a:t>Pedagogie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Ediţia</a:t>
            </a:r>
            <a:r>
              <a:rPr lang="en-US" sz="2000" dirty="0">
                <a:latin typeface="Times New Roman" pitchFamily="18" charset="0"/>
                <a:cs typeface="Times New Roman" pitchFamily="18" charset="0"/>
              </a:rPr>
              <a:t> a II-a). </a:t>
            </a:r>
            <a:r>
              <a:rPr lang="en-US" sz="2000" i="1" dirty="0" err="1">
                <a:latin typeface="Times New Roman" pitchFamily="18" charset="0"/>
                <a:cs typeface="Times New Roman" pitchFamily="18" charset="0"/>
              </a:rPr>
              <a:t>Editura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Polirom</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Iaşi</a:t>
            </a:r>
            <a:r>
              <a:rPr lang="en-US" sz="2000" dirty="0">
                <a:latin typeface="Times New Roman" pitchFamily="18" charset="0"/>
                <a:cs typeface="Times New Roman" pitchFamily="18" charset="0"/>
              </a:rPr>
              <a:t>.</a:t>
            </a:r>
          </a:p>
          <a:p>
            <a:pPr>
              <a:buNone/>
            </a:pPr>
            <a:endParaRPr lang="en-US" sz="2000" dirty="0">
              <a:latin typeface="Times New Roman" pitchFamily="18" charset="0"/>
              <a:cs typeface="Times New Roman" pitchFamily="18" charset="0"/>
            </a:endParaRPr>
          </a:p>
          <a:p>
            <a:pPr>
              <a:buNone/>
            </a:pPr>
            <a:endParaRPr lang="en-US" sz="2000" dirty="0">
              <a:latin typeface="Times New Roman" pitchFamily="18" charset="0"/>
              <a:cs typeface="Times New Roman" pitchFamily="18" charset="0"/>
            </a:endParaRPr>
          </a:p>
          <a:p>
            <a:pPr>
              <a:buNone/>
            </a:pPr>
            <a:br>
              <a:rPr lang="vi-VN" dirty="0"/>
            </a:b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158</TotalTime>
  <Words>66</Words>
  <Application>Microsoft Office PowerPoint</Application>
  <PresentationFormat>On-screen Show (4:3)</PresentationFormat>
  <Paragraphs>48</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Franklin Gothic Book</vt:lpstr>
      <vt:lpstr>Franklin Gothic Medium</vt:lpstr>
      <vt:lpstr>Tahoma</vt:lpstr>
      <vt:lpstr>Times New Roman</vt:lpstr>
      <vt:lpstr>Wingdings</vt:lpstr>
      <vt:lpstr>Wingdings 2</vt:lpstr>
      <vt:lpstr>Trek</vt:lpstr>
      <vt:lpstr>The voice of education on european level</vt:lpstr>
      <vt:lpstr>Educaţia</vt:lpstr>
      <vt:lpstr>Testele Programme for International Student Assessment  (PISA)</vt:lpstr>
      <vt:lpstr>                       PISA în România</vt:lpstr>
      <vt:lpstr>PowerPoint Presentation</vt:lpstr>
      <vt:lpstr>Rezultatele PISA 2015</vt:lpstr>
      <vt:lpstr>PowerPoint Presentation</vt:lpstr>
      <vt:lpstr>PowerPoint Presentation</vt:lpstr>
      <vt:lpstr>PowerPoint Presentation</vt:lpstr>
      <vt:lpstr>PowerPoint Presentation</vt:lpstr>
      <vt:lpstr>Rezultatele PISA în România</vt:lpstr>
      <vt:lpstr>PowerPoint Presentation</vt:lpstr>
      <vt:lpstr>Concluzii</vt:lpstr>
      <vt:lpstr>Bibliografie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Educaţia la nivel European</dc:title>
  <dc:creator>asdfg</dc:creator>
  <cp:lastModifiedBy>adriana istrate</cp:lastModifiedBy>
  <cp:revision>18</cp:revision>
  <dcterms:created xsi:type="dcterms:W3CDTF">2020-02-27T17:03:37Z</dcterms:created>
  <dcterms:modified xsi:type="dcterms:W3CDTF">2020-02-28T19:38:38Z</dcterms:modified>
</cp:coreProperties>
</file>