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4EA"/>
          </a:solidFill>
        </a:fill>
      </a:tcStyle>
    </a:wholeTbl>
    <a:band2H>
      <a:tcTxStyle/>
      <a:tcStyle>
        <a:tcBdr/>
        <a:fill>
          <a:solidFill>
            <a:srgbClr val="E6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EF1"/>
          </a:solidFill>
        </a:fill>
      </a:tcStyle>
    </a:wholeTbl>
    <a:band2H>
      <a:tcTxStyle/>
      <a:tcStyle>
        <a:tcBdr/>
        <a:fill>
          <a:solidFill>
            <a:srgbClr val="E6F6F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9CE"/>
          </a:solidFill>
        </a:fill>
      </a:tcStyle>
    </a:wholeTbl>
    <a:band2H>
      <a:tcTxStyle/>
      <a:tcStyle>
        <a:tcBdr/>
        <a:fill>
          <a:solidFill>
            <a:srgbClr val="F0F4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11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9" name="Shape 99"/>
          <p:cNvSpPr>
            <a:spLocks noGrp="1" noRot="1" noChangeAspect="1"/>
          </p:cNvSpPr>
          <p:nvPr>
            <p:ph type="sldImg"/>
          </p:nvPr>
        </p:nvSpPr>
        <p:spPr>
          <a:xfrm>
            <a:off x="1143000" y="685800"/>
            <a:ext cx="4572000" cy="3429000"/>
          </a:xfrm>
          <a:prstGeom prst="rect">
            <a:avLst/>
          </a:prstGeom>
        </p:spPr>
        <p:txBody>
          <a:bodyPr/>
          <a:lstStyle/>
          <a:p>
            <a:endParaRPr/>
          </a:p>
        </p:txBody>
      </p:sp>
      <p:sp>
        <p:nvSpPr>
          <p:cNvPr id="100" name="Shape 10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onstantia"/>
      </a:defRPr>
    </a:lvl1pPr>
    <a:lvl2pPr indent="228600" latinLnBrk="0">
      <a:defRPr sz="1200">
        <a:latin typeface="+mj-lt"/>
        <a:ea typeface="+mj-ea"/>
        <a:cs typeface="+mj-cs"/>
        <a:sym typeface="Constantia"/>
      </a:defRPr>
    </a:lvl2pPr>
    <a:lvl3pPr indent="457200" latinLnBrk="0">
      <a:defRPr sz="1200">
        <a:latin typeface="+mj-lt"/>
        <a:ea typeface="+mj-ea"/>
        <a:cs typeface="+mj-cs"/>
        <a:sym typeface="Constantia"/>
      </a:defRPr>
    </a:lvl3pPr>
    <a:lvl4pPr indent="685800" latinLnBrk="0">
      <a:defRPr sz="1200">
        <a:latin typeface="+mj-lt"/>
        <a:ea typeface="+mj-ea"/>
        <a:cs typeface="+mj-cs"/>
        <a:sym typeface="Constantia"/>
      </a:defRPr>
    </a:lvl4pPr>
    <a:lvl5pPr indent="914400" latinLnBrk="0">
      <a:defRPr sz="1200">
        <a:latin typeface="+mj-lt"/>
        <a:ea typeface="+mj-ea"/>
        <a:cs typeface="+mj-cs"/>
        <a:sym typeface="Constantia"/>
      </a:defRPr>
    </a:lvl5pPr>
    <a:lvl6pPr indent="1143000" latinLnBrk="0">
      <a:defRPr sz="1200">
        <a:latin typeface="+mj-lt"/>
        <a:ea typeface="+mj-ea"/>
        <a:cs typeface="+mj-cs"/>
        <a:sym typeface="Constantia"/>
      </a:defRPr>
    </a:lvl6pPr>
    <a:lvl7pPr indent="1371600" latinLnBrk="0">
      <a:defRPr sz="1200">
        <a:latin typeface="+mj-lt"/>
        <a:ea typeface="+mj-ea"/>
        <a:cs typeface="+mj-cs"/>
        <a:sym typeface="Constantia"/>
      </a:defRPr>
    </a:lvl7pPr>
    <a:lvl8pPr indent="1600200" latinLnBrk="0">
      <a:defRPr sz="1200">
        <a:latin typeface="+mj-lt"/>
        <a:ea typeface="+mj-ea"/>
        <a:cs typeface="+mj-cs"/>
        <a:sym typeface="Constantia"/>
      </a:defRPr>
    </a:lvl8pPr>
    <a:lvl9pPr indent="1828800" latinLnBrk="0">
      <a:defRPr sz="1200">
        <a:latin typeface="+mj-lt"/>
        <a:ea typeface="+mj-ea"/>
        <a:cs typeface="+mj-cs"/>
        <a:sym typeface="Constantia"/>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gradFill flip="none" rotWithShape="1">
          <a:gsLst>
            <a:gs pos="0">
              <a:srgbClr val="42A1D9"/>
            </a:gs>
            <a:gs pos="25000">
              <a:srgbClr val="4499C9"/>
            </a:gs>
            <a:gs pos="100000">
              <a:srgbClr val="002A36"/>
            </a:gs>
          </a:gsLst>
          <a:path path="circle">
            <a:fillToRect l="50000" t="50000" r="50000" b="50000"/>
          </a:path>
        </a:gradFill>
        <a:effectLst/>
      </p:bgPr>
    </p:bg>
    <p:spTree>
      <p:nvGrpSpPr>
        <p:cNvPr id="1" name=""/>
        <p:cNvGrpSpPr/>
        <p:nvPr/>
      </p:nvGrpSpPr>
      <p:grpSpPr>
        <a:xfrm>
          <a:off x="0" y="0"/>
          <a:ext cx="0" cy="0"/>
          <a:chOff x="0" y="0"/>
          <a:chExt cx="0" cy="0"/>
        </a:xfrm>
      </p:grpSpPr>
      <p:sp>
        <p:nvSpPr>
          <p:cNvPr id="16" name="Text titlu"/>
          <p:cNvSpPr txBox="1">
            <a:spLocks noGrp="1"/>
          </p:cNvSpPr>
          <p:nvPr>
            <p:ph type="title"/>
          </p:nvPr>
        </p:nvSpPr>
        <p:spPr>
          <a:xfrm>
            <a:off x="533400" y="1371600"/>
            <a:ext cx="7851648" cy="1828800"/>
          </a:xfrm>
          <a:prstGeom prst="rect">
            <a:avLst/>
          </a:prstGeom>
        </p:spPr>
        <p:txBody>
          <a:bodyPr/>
          <a:lstStyle>
            <a:lvl1pPr algn="r">
              <a:defRPr sz="5600" b="1">
                <a:solidFill>
                  <a:srgbClr val="4DE1EA"/>
                </a:solidFill>
                <a:effectLst>
                  <a:outerShdw blurRad="38100" dist="25400" dir="5400000" rotWithShape="0">
                    <a:srgbClr val="000000">
                      <a:alpha val="43000"/>
                    </a:srgbClr>
                  </a:outerShdw>
                </a:effectLst>
                <a:latin typeface="+mn-lt"/>
                <a:ea typeface="+mn-ea"/>
                <a:cs typeface="+mn-cs"/>
                <a:sym typeface="Helvetica"/>
              </a:defRPr>
            </a:lvl1pPr>
          </a:lstStyle>
          <a:p>
            <a:r>
              <a:t>Text titlu</a:t>
            </a:r>
          </a:p>
        </p:txBody>
      </p:sp>
      <p:sp>
        <p:nvSpPr>
          <p:cNvPr id="17" name="Nivel corp unu…"/>
          <p:cNvSpPr txBox="1">
            <a:spLocks noGrp="1"/>
          </p:cNvSpPr>
          <p:nvPr>
            <p:ph type="body" sz="half" idx="1"/>
          </p:nvPr>
        </p:nvSpPr>
        <p:spPr>
          <a:xfrm>
            <a:off x="533400" y="3228536"/>
            <a:ext cx="7854696" cy="1752601"/>
          </a:xfrm>
          <a:prstGeom prst="rect">
            <a:avLst/>
          </a:prstGeom>
        </p:spPr>
        <p:txBody>
          <a:bodyPr lIns="0" tIns="0" rIns="0" bIns="0"/>
          <a:lstStyle>
            <a:lvl1pPr marL="0" marR="45719" indent="0" algn="r">
              <a:buClrTx/>
              <a:buSzTx/>
              <a:buNone/>
              <a:defRPr>
                <a:solidFill>
                  <a:srgbClr val="FFFFFF"/>
                </a:solidFill>
              </a:defRPr>
            </a:lvl1pPr>
            <a:lvl2pPr marL="0" marR="45719" indent="457200" algn="r">
              <a:buClrTx/>
              <a:buSzTx/>
              <a:buNone/>
              <a:defRPr>
                <a:solidFill>
                  <a:srgbClr val="FFFFFF"/>
                </a:solidFill>
              </a:defRPr>
            </a:lvl2pPr>
            <a:lvl3pPr marL="0" marR="45719" indent="914400" algn="r">
              <a:buClrTx/>
              <a:buSzTx/>
              <a:buNone/>
              <a:defRPr>
                <a:solidFill>
                  <a:srgbClr val="FFFFFF"/>
                </a:solidFill>
              </a:defRPr>
            </a:lvl3pPr>
            <a:lvl4pPr marL="0" marR="45719" indent="1371600" algn="r">
              <a:buClrTx/>
              <a:buSzTx/>
              <a:buNone/>
              <a:defRPr>
                <a:solidFill>
                  <a:srgbClr val="FFFFFF"/>
                </a:solidFill>
              </a:defRPr>
            </a:lvl4pPr>
            <a:lvl5pPr marL="0" marR="45719" indent="1828800" algn="r">
              <a:buClrTx/>
              <a:buSzTx/>
              <a:buNone/>
              <a:defRPr>
                <a:solidFill>
                  <a:srgbClr val="FFFFFF"/>
                </a:solidFill>
              </a:defRPr>
            </a:lvl5pPr>
          </a:lstStyle>
          <a:p>
            <a:r>
              <a:t>Nivel corp unu</a:t>
            </a:r>
          </a:p>
          <a:p>
            <a:pPr lvl="1"/>
            <a:r>
              <a:t>Nivel corp doi</a:t>
            </a:r>
          </a:p>
          <a:p>
            <a:pPr lvl="2"/>
            <a:r>
              <a:t>Nivel corp trei</a:t>
            </a:r>
          </a:p>
          <a:p>
            <a:pPr lvl="3"/>
            <a:r>
              <a:t>Nivel corp patru</a:t>
            </a:r>
          </a:p>
          <a:p>
            <a:pPr lvl="4"/>
            <a:r>
              <a:t>Nivel corp cinci</a:t>
            </a:r>
          </a:p>
        </p:txBody>
      </p:sp>
      <p:sp>
        <p:nvSpPr>
          <p:cNvPr id="18" name="Număr diapozitiv"/>
          <p:cNvSpPr txBox="1">
            <a:spLocks noGrp="1"/>
          </p:cNvSpPr>
          <p:nvPr>
            <p:ph type="sldNum" sz="quarter" idx="2"/>
          </p:nvPr>
        </p:nvSpPr>
        <p:spPr>
          <a:prstGeom prst="rect">
            <a:avLst/>
          </a:prstGeom>
        </p:spPr>
        <p:txBody>
          <a:bodyPr/>
          <a:lstStyle>
            <a:lvl1pPr>
              <a:defRPr>
                <a:solidFill>
                  <a:srgbClr val="D1EAED"/>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5" name="Text titlu"/>
          <p:cNvSpPr txBox="1">
            <a:spLocks noGrp="1"/>
          </p:cNvSpPr>
          <p:nvPr>
            <p:ph type="title"/>
          </p:nvPr>
        </p:nvSpPr>
        <p:spPr>
          <a:prstGeom prst="rect">
            <a:avLst/>
          </a:prstGeom>
        </p:spPr>
        <p:txBody>
          <a:bodyPr/>
          <a:lstStyle/>
          <a:p>
            <a:r>
              <a:t>Text titlu</a:t>
            </a:r>
          </a:p>
        </p:txBody>
      </p:sp>
      <p:sp>
        <p:nvSpPr>
          <p:cNvPr id="26" name="Nivel corp unu…"/>
          <p:cNvSpPr txBox="1">
            <a:spLocks noGrp="1"/>
          </p:cNvSpPr>
          <p:nvPr>
            <p:ph type="body" idx="1"/>
          </p:nvPr>
        </p:nvSpPr>
        <p:spPr>
          <a:prstGeom prst="rect">
            <a:avLst/>
          </a:prstGeom>
        </p:spPr>
        <p:txBody>
          <a:bodyPr/>
          <a:lstStyle/>
          <a:p>
            <a:r>
              <a:t>Nivel corp unu</a:t>
            </a:r>
          </a:p>
          <a:p>
            <a:pPr lvl="1"/>
            <a:r>
              <a:t>Nivel corp doi</a:t>
            </a:r>
          </a:p>
          <a:p>
            <a:pPr lvl="2"/>
            <a:r>
              <a:t>Nivel corp trei</a:t>
            </a:r>
          </a:p>
          <a:p>
            <a:pPr lvl="3"/>
            <a:r>
              <a:t>Nivel corp patru</a:t>
            </a:r>
          </a:p>
          <a:p>
            <a:pPr lvl="4"/>
            <a:r>
              <a:t>Nivel corp cinci</a:t>
            </a:r>
          </a:p>
        </p:txBody>
      </p:sp>
      <p:sp>
        <p:nvSpPr>
          <p:cNvPr id="27"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bg>
      <p:bgPr>
        <a:gradFill flip="none" rotWithShape="1">
          <a:gsLst>
            <a:gs pos="0">
              <a:srgbClr val="42A1D9"/>
            </a:gs>
            <a:gs pos="25000">
              <a:srgbClr val="4499C9"/>
            </a:gs>
            <a:gs pos="100000">
              <a:srgbClr val="002A36"/>
            </a:gs>
          </a:gsLst>
          <a:path path="circle">
            <a:fillToRect l="50000" t="50000" r="50000" b="50000"/>
          </a:path>
        </a:gradFill>
        <a:effectLst/>
      </p:bgPr>
    </p:bg>
    <p:spTree>
      <p:nvGrpSpPr>
        <p:cNvPr id="1" name=""/>
        <p:cNvGrpSpPr/>
        <p:nvPr/>
      </p:nvGrpSpPr>
      <p:grpSpPr>
        <a:xfrm>
          <a:off x="0" y="0"/>
          <a:ext cx="0" cy="0"/>
          <a:chOff x="0" y="0"/>
          <a:chExt cx="0" cy="0"/>
        </a:xfrm>
      </p:grpSpPr>
      <p:sp>
        <p:nvSpPr>
          <p:cNvPr id="34" name="Text titlu"/>
          <p:cNvSpPr txBox="1">
            <a:spLocks noGrp="1"/>
          </p:cNvSpPr>
          <p:nvPr>
            <p:ph type="title"/>
          </p:nvPr>
        </p:nvSpPr>
        <p:spPr>
          <a:xfrm>
            <a:off x="530351" y="1316736"/>
            <a:ext cx="7772401" cy="1362456"/>
          </a:xfrm>
          <a:prstGeom prst="rect">
            <a:avLst/>
          </a:prstGeom>
        </p:spPr>
        <p:txBody>
          <a:bodyPr/>
          <a:lstStyle>
            <a:lvl1pPr>
              <a:defRPr sz="5600" b="1">
                <a:solidFill>
                  <a:srgbClr val="4BE4AD"/>
                </a:solidFill>
                <a:effectLst>
                  <a:outerShdw blurRad="38100" dist="25400" dir="5400000" rotWithShape="0">
                    <a:srgbClr val="000000">
                      <a:alpha val="43000"/>
                    </a:srgbClr>
                  </a:outerShdw>
                </a:effectLst>
                <a:latin typeface="+mn-lt"/>
                <a:ea typeface="+mn-ea"/>
                <a:cs typeface="+mn-cs"/>
                <a:sym typeface="Helvetica"/>
              </a:defRPr>
            </a:lvl1pPr>
          </a:lstStyle>
          <a:p>
            <a:r>
              <a:t>Text titlu</a:t>
            </a:r>
          </a:p>
        </p:txBody>
      </p:sp>
      <p:sp>
        <p:nvSpPr>
          <p:cNvPr id="35" name="Nivel corp unu…"/>
          <p:cNvSpPr txBox="1">
            <a:spLocks noGrp="1"/>
          </p:cNvSpPr>
          <p:nvPr>
            <p:ph type="body" sz="quarter" idx="1"/>
          </p:nvPr>
        </p:nvSpPr>
        <p:spPr>
          <a:xfrm>
            <a:off x="530351" y="2704663"/>
            <a:ext cx="7772401" cy="1509713"/>
          </a:xfrm>
          <a:prstGeom prst="rect">
            <a:avLst/>
          </a:prstGeom>
        </p:spPr>
        <p:txBody>
          <a:bodyPr/>
          <a:lstStyle>
            <a:lvl1pPr marL="0" indent="0">
              <a:spcBef>
                <a:spcPts val="500"/>
              </a:spcBef>
              <a:buClrTx/>
              <a:buSzTx/>
              <a:buNone/>
              <a:defRPr sz="2200">
                <a:solidFill>
                  <a:srgbClr val="FFFFFF"/>
                </a:solidFill>
              </a:defRPr>
            </a:lvl1pPr>
            <a:lvl2pPr marL="0" indent="393192">
              <a:spcBef>
                <a:spcPts val="500"/>
              </a:spcBef>
              <a:buClrTx/>
              <a:buSzTx/>
              <a:buNone/>
              <a:defRPr sz="2200">
                <a:solidFill>
                  <a:srgbClr val="FFFFFF"/>
                </a:solidFill>
              </a:defRPr>
            </a:lvl2pPr>
            <a:lvl3pPr marL="0" indent="667511">
              <a:spcBef>
                <a:spcPts val="500"/>
              </a:spcBef>
              <a:buClrTx/>
              <a:buSzTx/>
              <a:buNone/>
              <a:defRPr sz="2200">
                <a:solidFill>
                  <a:srgbClr val="FFFFFF"/>
                </a:solidFill>
              </a:defRPr>
            </a:lvl3pPr>
            <a:lvl4pPr marL="0" indent="978408">
              <a:spcBef>
                <a:spcPts val="500"/>
              </a:spcBef>
              <a:buClrTx/>
              <a:buSzTx/>
              <a:buNone/>
              <a:defRPr sz="2200">
                <a:solidFill>
                  <a:srgbClr val="FFFFFF"/>
                </a:solidFill>
              </a:defRPr>
            </a:lvl4pPr>
            <a:lvl5pPr marL="0" indent="1252727">
              <a:spcBef>
                <a:spcPts val="500"/>
              </a:spcBef>
              <a:buClrTx/>
              <a:buSzTx/>
              <a:buNone/>
              <a:defRPr sz="2200">
                <a:solidFill>
                  <a:srgbClr val="FFFFFF"/>
                </a:solidFill>
              </a:defRPr>
            </a:lvl5pPr>
          </a:lstStyle>
          <a:p>
            <a:r>
              <a:t>Nivel corp unu</a:t>
            </a:r>
          </a:p>
          <a:p>
            <a:pPr lvl="1"/>
            <a:r>
              <a:t>Nivel corp doi</a:t>
            </a:r>
          </a:p>
          <a:p>
            <a:pPr lvl="2"/>
            <a:r>
              <a:t>Nivel corp trei</a:t>
            </a:r>
          </a:p>
          <a:p>
            <a:pPr lvl="3"/>
            <a:r>
              <a:t>Nivel corp patru</a:t>
            </a:r>
          </a:p>
          <a:p>
            <a:pPr lvl="4"/>
            <a:r>
              <a:t>Nivel corp cinci</a:t>
            </a:r>
          </a:p>
        </p:txBody>
      </p:sp>
      <p:sp>
        <p:nvSpPr>
          <p:cNvPr id="36" name="Număr diapozitiv"/>
          <p:cNvSpPr txBox="1">
            <a:spLocks noGrp="1"/>
          </p:cNvSpPr>
          <p:nvPr>
            <p:ph type="sldNum" sz="quarter" idx="2"/>
          </p:nvPr>
        </p:nvSpPr>
        <p:spPr>
          <a:prstGeom prst="rect">
            <a:avLst/>
          </a:prstGeom>
        </p:spPr>
        <p:txBody>
          <a:bodyPr/>
          <a:lstStyle>
            <a:lvl1pPr>
              <a:defRPr>
                <a:solidFill>
                  <a:srgbClr val="D1EAED"/>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3" name="Text titlu"/>
          <p:cNvSpPr txBox="1">
            <a:spLocks noGrp="1"/>
          </p:cNvSpPr>
          <p:nvPr>
            <p:ph type="title"/>
          </p:nvPr>
        </p:nvSpPr>
        <p:spPr>
          <a:prstGeom prst="rect">
            <a:avLst/>
          </a:prstGeom>
        </p:spPr>
        <p:txBody>
          <a:bodyPr/>
          <a:lstStyle/>
          <a:p>
            <a:r>
              <a:t>Text titlu</a:t>
            </a:r>
          </a:p>
        </p:txBody>
      </p:sp>
      <p:sp>
        <p:nvSpPr>
          <p:cNvPr id="44" name="Nivel corp unu…"/>
          <p:cNvSpPr txBox="1">
            <a:spLocks noGrp="1"/>
          </p:cNvSpPr>
          <p:nvPr>
            <p:ph type="body" sz="half" idx="1"/>
          </p:nvPr>
        </p:nvSpPr>
        <p:spPr>
          <a:xfrm>
            <a:off x="457200" y="1920084"/>
            <a:ext cx="4038600" cy="4434842"/>
          </a:xfrm>
          <a:prstGeom prst="rect">
            <a:avLst/>
          </a:prstGeom>
        </p:spPr>
        <p:txBody>
          <a:bodyPr/>
          <a:lstStyle>
            <a:lvl3pPr marL="988466" indent="-320954"/>
            <a:lvl4pPr marL="1282191" indent="-303783"/>
            <a:lvl5pPr marL="1556511" indent="-303783"/>
          </a:lstStyle>
          <a:p>
            <a:r>
              <a:t>Nivel corp unu</a:t>
            </a:r>
          </a:p>
          <a:p>
            <a:pPr lvl="1"/>
            <a:r>
              <a:t>Nivel corp doi</a:t>
            </a:r>
          </a:p>
          <a:p>
            <a:pPr lvl="2"/>
            <a:r>
              <a:t>Nivel corp trei</a:t>
            </a:r>
          </a:p>
          <a:p>
            <a:pPr lvl="3"/>
            <a:r>
              <a:t>Nivel corp patru</a:t>
            </a:r>
          </a:p>
          <a:p>
            <a:pPr lvl="4"/>
            <a:r>
              <a:t>Nivel corp cinci</a:t>
            </a:r>
          </a:p>
        </p:txBody>
      </p:sp>
      <p:sp>
        <p:nvSpPr>
          <p:cNvPr id="45"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2" name="Text titlu"/>
          <p:cNvSpPr txBox="1">
            <a:spLocks noGrp="1"/>
          </p:cNvSpPr>
          <p:nvPr>
            <p:ph type="title"/>
          </p:nvPr>
        </p:nvSpPr>
        <p:spPr>
          <a:prstGeom prst="rect">
            <a:avLst/>
          </a:prstGeom>
        </p:spPr>
        <p:txBody>
          <a:bodyPr/>
          <a:lstStyle/>
          <a:p>
            <a:r>
              <a:t>Text titlu</a:t>
            </a:r>
          </a:p>
        </p:txBody>
      </p:sp>
      <p:sp>
        <p:nvSpPr>
          <p:cNvPr id="53" name="Nivel corp unu…"/>
          <p:cNvSpPr txBox="1">
            <a:spLocks noGrp="1"/>
          </p:cNvSpPr>
          <p:nvPr>
            <p:ph type="body" sz="quarter" idx="1"/>
          </p:nvPr>
        </p:nvSpPr>
        <p:spPr>
          <a:xfrm>
            <a:off x="457200" y="1855247"/>
            <a:ext cx="4040188" cy="659353"/>
          </a:xfrm>
          <a:prstGeom prst="rect">
            <a:avLst/>
          </a:prstGeom>
        </p:spPr>
        <p:txBody>
          <a:bodyPr lIns="0" tIns="0" rIns="0" bIns="0" anchor="ctr"/>
          <a:lstStyle>
            <a:lvl1pPr marL="0" indent="0">
              <a:spcBef>
                <a:spcPts val="500"/>
              </a:spcBef>
              <a:buClrTx/>
              <a:buSzTx/>
              <a:buNone/>
              <a:defRPr sz="2400" b="1">
                <a:solidFill>
                  <a:srgbClr val="04617B"/>
                </a:solidFill>
              </a:defRPr>
            </a:lvl1pPr>
            <a:lvl2pPr marL="0" indent="393192">
              <a:spcBef>
                <a:spcPts val="500"/>
              </a:spcBef>
              <a:buClrTx/>
              <a:buSzTx/>
              <a:buNone/>
              <a:defRPr sz="2400" b="1">
                <a:solidFill>
                  <a:srgbClr val="04617B"/>
                </a:solidFill>
              </a:defRPr>
            </a:lvl2pPr>
            <a:lvl3pPr marL="0" indent="667511">
              <a:spcBef>
                <a:spcPts val="500"/>
              </a:spcBef>
              <a:buClrTx/>
              <a:buSzTx/>
              <a:buNone/>
              <a:defRPr sz="2400" b="1">
                <a:solidFill>
                  <a:srgbClr val="04617B"/>
                </a:solidFill>
              </a:defRPr>
            </a:lvl3pPr>
            <a:lvl4pPr marL="0" indent="978408">
              <a:spcBef>
                <a:spcPts val="500"/>
              </a:spcBef>
              <a:buClrTx/>
              <a:buSzTx/>
              <a:buNone/>
              <a:defRPr sz="2400" b="1">
                <a:solidFill>
                  <a:srgbClr val="04617B"/>
                </a:solidFill>
              </a:defRPr>
            </a:lvl4pPr>
            <a:lvl5pPr marL="0" indent="1252727">
              <a:spcBef>
                <a:spcPts val="500"/>
              </a:spcBef>
              <a:buClrTx/>
              <a:buSzTx/>
              <a:buNone/>
              <a:defRPr sz="2400" b="1">
                <a:solidFill>
                  <a:srgbClr val="04617B"/>
                </a:solidFill>
              </a:defRPr>
            </a:lvl5pPr>
          </a:lstStyle>
          <a:p>
            <a:r>
              <a:t>Nivel corp unu</a:t>
            </a:r>
          </a:p>
          <a:p>
            <a:pPr lvl="1"/>
            <a:r>
              <a:t>Nivel corp doi</a:t>
            </a:r>
          </a:p>
          <a:p>
            <a:pPr lvl="2"/>
            <a:r>
              <a:t>Nivel corp trei</a:t>
            </a:r>
          </a:p>
          <a:p>
            <a:pPr lvl="3"/>
            <a:r>
              <a:t>Nivel corp patru</a:t>
            </a:r>
          </a:p>
          <a:p>
            <a:pPr lvl="4"/>
            <a:r>
              <a:t>Nivel corp cinci</a:t>
            </a:r>
          </a:p>
        </p:txBody>
      </p:sp>
      <p:sp>
        <p:nvSpPr>
          <p:cNvPr id="54" name="Text Placeholder 3"/>
          <p:cNvSpPr>
            <a:spLocks noGrp="1"/>
          </p:cNvSpPr>
          <p:nvPr>
            <p:ph type="body" sz="quarter" idx="13"/>
          </p:nvPr>
        </p:nvSpPr>
        <p:spPr>
          <a:xfrm>
            <a:off x="4645025" y="1859757"/>
            <a:ext cx="4041775" cy="654844"/>
          </a:xfrm>
          <a:prstGeom prst="rect">
            <a:avLst/>
          </a:prstGeom>
        </p:spPr>
        <p:txBody>
          <a:bodyPr lIns="0" tIns="0" rIns="0" bIns="0" anchor="ctr"/>
          <a:lstStyle/>
          <a:p>
            <a:pPr marL="0" indent="0">
              <a:spcBef>
                <a:spcPts val="500"/>
              </a:spcBef>
              <a:buClrTx/>
              <a:buSzTx/>
              <a:buNone/>
              <a:defRPr sz="2400" b="1">
                <a:solidFill>
                  <a:srgbClr val="04617B"/>
                </a:solidFill>
              </a:defRPr>
            </a:pPr>
            <a:endParaRPr/>
          </a:p>
        </p:txBody>
      </p:sp>
      <p:sp>
        <p:nvSpPr>
          <p:cNvPr id="55"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2" name="Text titlu"/>
          <p:cNvSpPr txBox="1">
            <a:spLocks noGrp="1"/>
          </p:cNvSpPr>
          <p:nvPr>
            <p:ph type="title"/>
          </p:nvPr>
        </p:nvSpPr>
        <p:spPr>
          <a:xfrm>
            <a:off x="457200" y="704087"/>
            <a:ext cx="8305800" cy="1143001"/>
          </a:xfrm>
          <a:prstGeom prst="rect">
            <a:avLst/>
          </a:prstGeom>
        </p:spPr>
        <p:txBody>
          <a:bodyPr/>
          <a:lstStyle/>
          <a:p>
            <a:r>
              <a:t>Text titlu</a:t>
            </a:r>
          </a:p>
        </p:txBody>
      </p:sp>
      <p:sp>
        <p:nvSpPr>
          <p:cNvPr id="63"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0"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7" name="Text titlu"/>
          <p:cNvSpPr txBox="1">
            <a:spLocks noGrp="1"/>
          </p:cNvSpPr>
          <p:nvPr>
            <p:ph type="title"/>
          </p:nvPr>
        </p:nvSpPr>
        <p:spPr>
          <a:xfrm>
            <a:off x="685800" y="514351"/>
            <a:ext cx="2743200" cy="1162051"/>
          </a:xfrm>
          <a:prstGeom prst="rect">
            <a:avLst/>
          </a:prstGeom>
        </p:spPr>
        <p:txBody>
          <a:bodyPr/>
          <a:lstStyle>
            <a:lvl1pPr>
              <a:defRPr sz="2600"/>
            </a:lvl1pPr>
          </a:lstStyle>
          <a:p>
            <a:r>
              <a:t>Text titlu</a:t>
            </a:r>
          </a:p>
        </p:txBody>
      </p:sp>
      <p:sp>
        <p:nvSpPr>
          <p:cNvPr id="78" name="Nivel corp unu…"/>
          <p:cNvSpPr txBox="1">
            <a:spLocks noGrp="1"/>
          </p:cNvSpPr>
          <p:nvPr>
            <p:ph type="body" sz="half" idx="1"/>
          </p:nvPr>
        </p:nvSpPr>
        <p:spPr>
          <a:xfrm>
            <a:off x="685800" y="1676400"/>
            <a:ext cx="2743200" cy="4572000"/>
          </a:xfrm>
          <a:prstGeom prst="rect">
            <a:avLst/>
          </a:prstGeom>
        </p:spPr>
        <p:txBody>
          <a:bodyPr lIns="18288" tIns="18288" rIns="18288" bIns="18288"/>
          <a:lstStyle>
            <a:lvl1pPr marL="0" indent="0">
              <a:spcBef>
                <a:spcPts val="300"/>
              </a:spcBef>
              <a:buClrTx/>
              <a:buSzTx/>
              <a:buNone/>
              <a:defRPr sz="1400"/>
            </a:lvl1pPr>
            <a:lvl2pPr marL="0" indent="640080">
              <a:spcBef>
                <a:spcPts val="300"/>
              </a:spcBef>
              <a:buClrTx/>
              <a:buSzTx/>
              <a:buNone/>
              <a:defRPr sz="1400"/>
            </a:lvl2pPr>
            <a:lvl3pPr marL="0" indent="914400">
              <a:spcBef>
                <a:spcPts val="300"/>
              </a:spcBef>
              <a:buClrTx/>
              <a:buSzTx/>
              <a:buNone/>
              <a:defRPr sz="1400"/>
            </a:lvl3pPr>
            <a:lvl4pPr marL="0" indent="1188719">
              <a:spcBef>
                <a:spcPts val="300"/>
              </a:spcBef>
              <a:buClrTx/>
              <a:buSzTx/>
              <a:buNone/>
              <a:defRPr sz="1400"/>
            </a:lvl4pPr>
            <a:lvl5pPr marL="0" indent="1463039">
              <a:spcBef>
                <a:spcPts val="300"/>
              </a:spcBef>
              <a:buClrTx/>
              <a:buSzTx/>
              <a:buNone/>
              <a:defRPr sz="1400"/>
            </a:lvl5pPr>
          </a:lstStyle>
          <a:p>
            <a:r>
              <a:t>Nivel corp unu</a:t>
            </a:r>
          </a:p>
          <a:p>
            <a:pPr lvl="1"/>
            <a:r>
              <a:t>Nivel corp doi</a:t>
            </a:r>
          </a:p>
          <a:p>
            <a:pPr lvl="2"/>
            <a:r>
              <a:t>Nivel corp trei</a:t>
            </a:r>
          </a:p>
          <a:p>
            <a:pPr lvl="3"/>
            <a:r>
              <a:t>Nivel corp patru</a:t>
            </a:r>
          </a:p>
          <a:p>
            <a:pPr lvl="4"/>
            <a:r>
              <a:t>Nivel corp cinci</a:t>
            </a:r>
          </a:p>
        </p:txBody>
      </p:sp>
      <p:sp>
        <p:nvSpPr>
          <p:cNvPr id="79"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86" name="Snip and Round Single Corner Rectangle 8"/>
          <p:cNvSpPr/>
          <p:nvPr/>
        </p:nvSpPr>
        <p:spPr>
          <a:xfrm rot="420000" flipV="1">
            <a:off x="3165753" y="1108077"/>
            <a:ext cx="5257801" cy="41148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984" y="0"/>
                </a:lnTo>
                <a:lnTo>
                  <a:pt x="21600" y="788"/>
                </a:lnTo>
                <a:lnTo>
                  <a:pt x="21600" y="21600"/>
                </a:lnTo>
                <a:lnTo>
                  <a:pt x="0" y="21600"/>
                </a:lnTo>
                <a:lnTo>
                  <a:pt x="0" y="0"/>
                </a:lnTo>
                <a:close/>
              </a:path>
            </a:pathLst>
          </a:custGeom>
          <a:solidFill>
            <a:srgbClr val="FFFFFF"/>
          </a:solidFill>
          <a:ln w="3175" cap="rnd">
            <a:solidFill>
              <a:srgbClr val="C0C0C0"/>
            </a:solidFill>
          </a:ln>
          <a:effectLst>
            <a:outerShdw blurRad="63500" dist="38500" dir="7500000" rotWithShape="0">
              <a:srgbClr val="000000">
                <a:alpha val="25000"/>
              </a:srgbClr>
            </a:outerShdw>
          </a:effectLst>
        </p:spPr>
        <p:txBody>
          <a:bodyPr lIns="45719" rIns="45719" anchor="ctr"/>
          <a:lstStyle/>
          <a:p>
            <a:pPr algn="ctr">
              <a:defRPr>
                <a:solidFill>
                  <a:srgbClr val="FFFFFF"/>
                </a:solidFill>
              </a:defRPr>
            </a:pPr>
            <a:endParaRPr/>
          </a:p>
        </p:txBody>
      </p:sp>
      <p:sp>
        <p:nvSpPr>
          <p:cNvPr id="87" name="Right Triangle 11"/>
          <p:cNvSpPr/>
          <p:nvPr/>
        </p:nvSpPr>
        <p:spPr>
          <a:xfrm rot="420000" flipV="1">
            <a:off x="8004133" y="5359768"/>
            <a:ext cx="155449" cy="15544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FFFFFF"/>
          </a:solidFill>
          <a:ln w="12700">
            <a:solidFill>
              <a:srgbClr val="FFFFFF"/>
            </a:solidFill>
            <a:bevel/>
          </a:ln>
          <a:effectLst>
            <a:outerShdw blurRad="25400" dist="6350" dir="12900000" rotWithShape="0">
              <a:srgbClr val="000000">
                <a:alpha val="47000"/>
              </a:srgbClr>
            </a:outerShdw>
          </a:effectLst>
        </p:spPr>
        <p:txBody>
          <a:bodyPr lIns="45719" rIns="45719" anchor="ctr"/>
          <a:lstStyle/>
          <a:p>
            <a:pPr algn="ctr">
              <a:defRPr>
                <a:solidFill>
                  <a:srgbClr val="FFFFFF"/>
                </a:solidFill>
              </a:defRPr>
            </a:pPr>
            <a:endParaRPr/>
          </a:p>
        </p:txBody>
      </p:sp>
      <p:sp>
        <p:nvSpPr>
          <p:cNvPr id="88" name="Text titlu"/>
          <p:cNvSpPr txBox="1">
            <a:spLocks noGrp="1"/>
          </p:cNvSpPr>
          <p:nvPr>
            <p:ph type="title"/>
          </p:nvPr>
        </p:nvSpPr>
        <p:spPr>
          <a:xfrm>
            <a:off x="609600" y="1176995"/>
            <a:ext cx="2212849" cy="1582623"/>
          </a:xfrm>
          <a:prstGeom prst="rect">
            <a:avLst/>
          </a:prstGeom>
        </p:spPr>
        <p:txBody>
          <a:bodyPr lIns="45719" tIns="45719" rIns="45719" bIns="45719"/>
          <a:lstStyle>
            <a:lvl1pPr>
              <a:defRPr sz="2000" b="1">
                <a:latin typeface="+mn-lt"/>
                <a:ea typeface="+mn-ea"/>
                <a:cs typeface="+mn-cs"/>
                <a:sym typeface="Helvetica"/>
              </a:defRPr>
            </a:lvl1pPr>
          </a:lstStyle>
          <a:p>
            <a:r>
              <a:t>Text titlu</a:t>
            </a:r>
          </a:p>
        </p:txBody>
      </p:sp>
      <p:sp>
        <p:nvSpPr>
          <p:cNvPr id="89" name="Nivel corp unu…"/>
          <p:cNvSpPr txBox="1">
            <a:spLocks noGrp="1"/>
          </p:cNvSpPr>
          <p:nvPr>
            <p:ph type="body" sz="quarter" idx="1"/>
          </p:nvPr>
        </p:nvSpPr>
        <p:spPr>
          <a:xfrm>
            <a:off x="609600" y="2828785"/>
            <a:ext cx="2209800" cy="2179321"/>
          </a:xfrm>
          <a:prstGeom prst="rect">
            <a:avLst/>
          </a:prstGeom>
        </p:spPr>
        <p:txBody>
          <a:bodyPr/>
          <a:lstStyle>
            <a:lvl1pPr marL="0" indent="0">
              <a:spcBef>
                <a:spcPts val="200"/>
              </a:spcBef>
              <a:buClrTx/>
              <a:buSzTx/>
              <a:buNone/>
              <a:defRPr sz="1300"/>
            </a:lvl1pPr>
            <a:lvl2pPr>
              <a:spcBef>
                <a:spcPts val="200"/>
              </a:spcBef>
              <a:buClrTx/>
              <a:defRPr sz="1300"/>
            </a:lvl2pPr>
            <a:lvl3pPr marL="988466" indent="-320954">
              <a:spcBef>
                <a:spcPts val="200"/>
              </a:spcBef>
              <a:buClrTx/>
              <a:defRPr sz="1300"/>
            </a:lvl3pPr>
            <a:lvl4pPr marL="1282191" indent="-303783">
              <a:spcBef>
                <a:spcPts val="200"/>
              </a:spcBef>
              <a:buClrTx/>
              <a:defRPr sz="1300"/>
            </a:lvl4pPr>
            <a:lvl5pPr marL="1556511" indent="-303783">
              <a:spcBef>
                <a:spcPts val="200"/>
              </a:spcBef>
              <a:buClrTx/>
              <a:defRPr sz="1300"/>
            </a:lvl5pPr>
          </a:lstStyle>
          <a:p>
            <a:r>
              <a:t>Nivel corp unu</a:t>
            </a:r>
          </a:p>
          <a:p>
            <a:pPr lvl="1"/>
            <a:r>
              <a:t>Nivel corp doi</a:t>
            </a:r>
          </a:p>
          <a:p>
            <a:pPr lvl="2"/>
            <a:r>
              <a:t>Nivel corp trei</a:t>
            </a:r>
          </a:p>
          <a:p>
            <a:pPr lvl="3"/>
            <a:r>
              <a:t>Nivel corp patru</a:t>
            </a:r>
          </a:p>
          <a:p>
            <a:pPr lvl="4"/>
            <a:r>
              <a:t>Nivel corp cinci</a:t>
            </a:r>
          </a:p>
        </p:txBody>
      </p:sp>
      <p:sp>
        <p:nvSpPr>
          <p:cNvPr id="90" name="Picture Placeholder 2"/>
          <p:cNvSpPr>
            <a:spLocks noGrp="1"/>
          </p:cNvSpPr>
          <p:nvPr>
            <p:ph type="pic" sz="half" idx="13"/>
          </p:nvPr>
        </p:nvSpPr>
        <p:spPr>
          <a:xfrm rot="420000">
            <a:off x="3485793" y="1199516"/>
            <a:ext cx="4617721" cy="3931922"/>
          </a:xfrm>
          <a:prstGeom prst="rect">
            <a:avLst/>
          </a:prstGeom>
          <a:ln w="3175" cap="rnd">
            <a:solidFill>
              <a:srgbClr val="C0C0C0"/>
            </a:solidFill>
            <a:round/>
          </a:ln>
        </p:spPr>
        <p:txBody>
          <a:bodyPr lIns="91439" rIns="91439">
            <a:noAutofit/>
          </a:bodyPr>
          <a:lstStyle/>
          <a:p>
            <a:endParaRPr/>
          </a:p>
        </p:txBody>
      </p:sp>
      <p:sp>
        <p:nvSpPr>
          <p:cNvPr id="91" name="Freeform 9"/>
          <p:cNvSpPr/>
          <p:nvPr/>
        </p:nvSpPr>
        <p:spPr>
          <a:xfrm flipV="1">
            <a:off x="-9525" y="5816600"/>
            <a:ext cx="9163050" cy="1041400"/>
          </a:xfrm>
          <a:custGeom>
            <a:avLst/>
            <a:gdLst/>
            <a:ahLst/>
            <a:cxnLst>
              <a:cxn ang="0">
                <a:pos x="wd2" y="hd2"/>
              </a:cxn>
              <a:cxn ang="5400000">
                <a:pos x="wd2" y="hd2"/>
              </a:cxn>
              <a:cxn ang="10800000">
                <a:pos x="wd2" y="hd2"/>
              </a:cxn>
              <a:cxn ang="16200000">
                <a:pos x="wd2" y="hd2"/>
              </a:cxn>
            </a:cxnLst>
            <a:rect l="0" t="0" r="r" b="b"/>
            <a:pathLst>
              <a:path w="21600" h="21600"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739E">
                  <a:alpha val="45000"/>
                </a:srgbClr>
              </a:gs>
              <a:gs pos="100000">
                <a:srgbClr val="00C5CE">
                  <a:alpha val="55000"/>
                </a:srgbClr>
              </a:gs>
            </a:gsLst>
            <a:lin ang="5400000"/>
          </a:gradFill>
          <a:ln w="12700">
            <a:miter lim="400000"/>
          </a:ln>
        </p:spPr>
        <p:txBody>
          <a:bodyPr lIns="45719" rIns="45719"/>
          <a:lstStyle/>
          <a:p>
            <a:endParaRPr/>
          </a:p>
        </p:txBody>
      </p:sp>
      <p:sp>
        <p:nvSpPr>
          <p:cNvPr id="92" name="Freeform 10"/>
          <p:cNvSpPr/>
          <p:nvPr/>
        </p:nvSpPr>
        <p:spPr>
          <a:xfrm flipV="1">
            <a:off x="4381500" y="6250789"/>
            <a:ext cx="4762500" cy="607212"/>
          </a:xfrm>
          <a:custGeom>
            <a:avLst/>
            <a:gdLst/>
            <a:ahLst/>
            <a:cxnLst>
              <a:cxn ang="0">
                <a:pos x="wd2" y="hd2"/>
              </a:cxn>
              <a:cxn ang="5400000">
                <a:pos x="wd2" y="hd2"/>
              </a:cxn>
              <a:cxn ang="10800000">
                <a:pos x="wd2" y="hd2"/>
              </a:cxn>
              <a:cxn ang="16200000">
                <a:pos x="wd2" y="hd2"/>
              </a:cxn>
            </a:cxnLst>
            <a:rect l="0" t="0" r="r" b="b"/>
            <a:pathLst>
              <a:path w="21600" h="20552"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FA6">
                  <a:alpha val="30000"/>
                </a:srgbClr>
              </a:gs>
              <a:gs pos="80000">
                <a:srgbClr val="008ABE">
                  <a:alpha val="45000"/>
                </a:srgbClr>
              </a:gs>
            </a:gsLst>
            <a:lin ang="5400000"/>
          </a:gradFill>
          <a:ln w="12700">
            <a:miter lim="400000"/>
          </a:ln>
        </p:spPr>
        <p:txBody>
          <a:bodyPr lIns="45719" rIns="45719"/>
          <a:lstStyle/>
          <a:p>
            <a:endParaRPr/>
          </a:p>
        </p:txBody>
      </p:sp>
      <p:sp>
        <p:nvSpPr>
          <p:cNvPr id="93"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tile tx="0" ty="0" sx="100000" sy="100000" flip="none" algn="tl"/>
        </a:blipFill>
        <a:effectLst/>
      </p:bgPr>
    </p:bg>
    <p:spTree>
      <p:nvGrpSpPr>
        <p:cNvPr id="1" name=""/>
        <p:cNvGrpSpPr/>
        <p:nvPr/>
      </p:nvGrpSpPr>
      <p:grpSpPr>
        <a:xfrm>
          <a:off x="0" y="0"/>
          <a:ext cx="0" cy="0"/>
          <a:chOff x="0" y="0"/>
          <a:chExt cx="0" cy="0"/>
        </a:xfrm>
      </p:grpSpPr>
      <p:sp>
        <p:nvSpPr>
          <p:cNvPr id="2" name="Freeform 6"/>
          <p:cNvSpPr/>
          <p:nvPr/>
        </p:nvSpPr>
        <p:spPr>
          <a:xfrm>
            <a:off x="-9525" y="-7144"/>
            <a:ext cx="9163050" cy="1041401"/>
          </a:xfrm>
          <a:custGeom>
            <a:avLst/>
            <a:gdLst/>
            <a:ahLst/>
            <a:cxnLst>
              <a:cxn ang="0">
                <a:pos x="wd2" y="hd2"/>
              </a:cxn>
              <a:cxn ang="5400000">
                <a:pos x="wd2" y="hd2"/>
              </a:cxn>
              <a:cxn ang="10800000">
                <a:pos x="wd2" y="hd2"/>
              </a:cxn>
              <a:cxn ang="16200000">
                <a:pos x="wd2" y="hd2"/>
              </a:cxn>
            </a:cxnLst>
            <a:rect l="0" t="0" r="r" b="b"/>
            <a:pathLst>
              <a:path w="21600" h="21600"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739E">
                  <a:alpha val="45000"/>
                </a:srgbClr>
              </a:gs>
              <a:gs pos="100000">
                <a:srgbClr val="00C5CE">
                  <a:alpha val="55000"/>
                </a:srgbClr>
              </a:gs>
            </a:gsLst>
            <a:lin ang="5400000"/>
          </a:gradFill>
          <a:ln w="12700">
            <a:miter lim="400000"/>
          </a:ln>
        </p:spPr>
        <p:txBody>
          <a:bodyPr lIns="45719" rIns="45719"/>
          <a:lstStyle/>
          <a:p>
            <a:endParaRPr/>
          </a:p>
        </p:txBody>
      </p:sp>
      <p:sp>
        <p:nvSpPr>
          <p:cNvPr id="3" name="Freeform 7"/>
          <p:cNvSpPr/>
          <p:nvPr/>
        </p:nvSpPr>
        <p:spPr>
          <a:xfrm>
            <a:off x="4381500" y="-7145"/>
            <a:ext cx="4762500" cy="607213"/>
          </a:xfrm>
          <a:custGeom>
            <a:avLst/>
            <a:gdLst/>
            <a:ahLst/>
            <a:cxnLst>
              <a:cxn ang="0">
                <a:pos x="wd2" y="hd2"/>
              </a:cxn>
              <a:cxn ang="5400000">
                <a:pos x="wd2" y="hd2"/>
              </a:cxn>
              <a:cxn ang="10800000">
                <a:pos x="wd2" y="hd2"/>
              </a:cxn>
              <a:cxn ang="16200000">
                <a:pos x="wd2" y="hd2"/>
              </a:cxn>
            </a:cxnLst>
            <a:rect l="0" t="0" r="r" b="b"/>
            <a:pathLst>
              <a:path w="21600" h="20552"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FA6">
                  <a:alpha val="30000"/>
                </a:srgbClr>
              </a:gs>
              <a:gs pos="80000">
                <a:srgbClr val="008ABE">
                  <a:alpha val="45000"/>
                </a:srgbClr>
              </a:gs>
            </a:gsLst>
            <a:lin ang="5400000"/>
          </a:gradFill>
          <a:ln w="12700">
            <a:miter lim="400000"/>
          </a:ln>
        </p:spPr>
        <p:txBody>
          <a:bodyPr lIns="45719" rIns="45719"/>
          <a:lstStyle/>
          <a:p>
            <a:endParaRPr/>
          </a:p>
        </p:txBody>
      </p:sp>
      <p:grpSp>
        <p:nvGrpSpPr>
          <p:cNvPr id="6" name="Group 1"/>
          <p:cNvGrpSpPr/>
          <p:nvPr/>
        </p:nvGrpSpPr>
        <p:grpSpPr>
          <a:xfrm>
            <a:off x="-29294" y="-16113"/>
            <a:ext cx="9197178" cy="1058653"/>
            <a:chOff x="0" y="0"/>
            <a:chExt cx="9197177" cy="1058652"/>
          </a:xfrm>
        </p:grpSpPr>
        <p:sp>
          <p:nvSpPr>
            <p:cNvPr id="4" name="Freeform 11"/>
            <p:cNvSpPr/>
            <p:nvPr/>
          </p:nvSpPr>
          <p:spPr>
            <a:xfrm rot="21435692">
              <a:off x="9616" y="218536"/>
              <a:ext cx="9163051" cy="621581"/>
            </a:xfrm>
            <a:custGeom>
              <a:avLst/>
              <a:gdLst/>
              <a:ahLst/>
              <a:cxnLst>
                <a:cxn ang="0">
                  <a:pos x="wd2" y="hd2"/>
                </a:cxn>
                <a:cxn ang="5400000">
                  <a:pos x="wd2" y="hd2"/>
                </a:cxn>
                <a:cxn ang="10800000">
                  <a:pos x="wd2" y="hd2"/>
                </a:cxn>
                <a:cxn ang="16200000">
                  <a:pos x="wd2" y="hd2"/>
                </a:cxn>
              </a:cxnLst>
              <a:rect l="0" t="0" r="r" b="b"/>
              <a:pathLst>
                <a:path w="21600" h="20680" extrusionOk="0">
                  <a:moveTo>
                    <a:pt x="0" y="19778"/>
                  </a:moveTo>
                  <a:cubicBezTo>
                    <a:pt x="1055" y="15110"/>
                    <a:pt x="3454" y="5630"/>
                    <a:pt x="6017" y="5774"/>
                  </a:cubicBezTo>
                  <a:cubicBezTo>
                    <a:pt x="8581" y="5917"/>
                    <a:pt x="12783" y="21600"/>
                    <a:pt x="15380" y="20638"/>
                  </a:cubicBezTo>
                  <a:cubicBezTo>
                    <a:pt x="17978" y="19675"/>
                    <a:pt x="20305" y="4300"/>
                    <a:pt x="21600" y="0"/>
                  </a:cubicBezTo>
                </a:path>
              </a:pathLst>
            </a:custGeom>
            <a:noFill/>
            <a:ln w="10795" cap="flat">
              <a:solidFill>
                <a:srgbClr val="05A0BE">
                  <a:alpha val="78000"/>
                </a:srgbClr>
              </a:solidFill>
              <a:prstDash val="solid"/>
              <a:round/>
            </a:ln>
            <a:effectLst/>
          </p:spPr>
          <p:txBody>
            <a:bodyPr wrap="square" lIns="45719" tIns="45719" rIns="45719" bIns="45719" numCol="1" anchor="t">
              <a:noAutofit/>
            </a:bodyPr>
            <a:lstStyle/>
            <a:p>
              <a:endParaRPr/>
            </a:p>
          </p:txBody>
        </p:sp>
        <p:sp>
          <p:nvSpPr>
            <p:cNvPr id="5" name="Freeform 12"/>
            <p:cNvSpPr/>
            <p:nvPr/>
          </p:nvSpPr>
          <p:spPr>
            <a:xfrm rot="21435692">
              <a:off x="14474" y="291986"/>
              <a:ext cx="9175813" cy="507809"/>
            </a:xfrm>
            <a:custGeom>
              <a:avLst/>
              <a:gdLst/>
              <a:ahLst/>
              <a:cxnLst>
                <a:cxn ang="0">
                  <a:pos x="wd2" y="hd2"/>
                </a:cxn>
                <a:cxn ang="5400000">
                  <a:pos x="wd2" y="hd2"/>
                </a:cxn>
                <a:cxn ang="10800000">
                  <a:pos x="wd2" y="hd2"/>
                </a:cxn>
                <a:cxn ang="16200000">
                  <a:pos x="wd2" y="hd2"/>
                </a:cxn>
              </a:cxnLst>
              <a:rect l="0" t="0" r="r" b="b"/>
              <a:pathLst>
                <a:path w="21600" h="20682" extrusionOk="0">
                  <a:moveTo>
                    <a:pt x="0" y="18514"/>
                  </a:moveTo>
                  <a:cubicBezTo>
                    <a:pt x="1023" y="16364"/>
                    <a:pt x="3563" y="5413"/>
                    <a:pt x="6136" y="5767"/>
                  </a:cubicBezTo>
                  <a:cubicBezTo>
                    <a:pt x="8710" y="6121"/>
                    <a:pt x="12864" y="21600"/>
                    <a:pt x="15441" y="20639"/>
                  </a:cubicBezTo>
                  <a:cubicBezTo>
                    <a:pt x="18019" y="19678"/>
                    <a:pt x="20319" y="4300"/>
                    <a:pt x="21600" y="0"/>
                  </a:cubicBezTo>
                </a:path>
              </a:pathLst>
            </a:custGeom>
            <a:noFill/>
            <a:ln w="9525" cap="flat">
              <a:solidFill>
                <a:srgbClr val="08B6BA">
                  <a:alpha val="78000"/>
                </a:srgbClr>
              </a:solidFill>
              <a:prstDash val="solid"/>
              <a:round/>
            </a:ln>
            <a:effectLst/>
          </p:spPr>
          <p:txBody>
            <a:bodyPr wrap="square" lIns="45719" tIns="45719" rIns="45719" bIns="45719" numCol="1" anchor="t">
              <a:noAutofit/>
            </a:bodyPr>
            <a:lstStyle/>
            <a:p>
              <a:endParaRPr/>
            </a:p>
          </p:txBody>
        </p:sp>
      </p:grpSp>
      <p:sp>
        <p:nvSpPr>
          <p:cNvPr id="7" name="Text titlu"/>
          <p:cNvSpPr txBox="1">
            <a:spLocks noGrp="1"/>
          </p:cNvSpPr>
          <p:nvPr>
            <p:ph type="title"/>
          </p:nvPr>
        </p:nvSpPr>
        <p:spPr>
          <a:xfrm>
            <a:off x="457200" y="704087"/>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a:bodyPr>
          <a:lstStyle/>
          <a:p>
            <a:r>
              <a:t>Text titlu</a:t>
            </a:r>
          </a:p>
        </p:txBody>
      </p:sp>
      <p:sp>
        <p:nvSpPr>
          <p:cNvPr id="8" name="Nivel corp unu…"/>
          <p:cNvSpPr txBox="1">
            <a:spLocks noGrp="1"/>
          </p:cNvSpPr>
          <p:nvPr>
            <p:ph type="body" idx="1"/>
          </p:nvPr>
        </p:nvSpPr>
        <p:spPr>
          <a:xfrm>
            <a:off x="457200" y="1935479"/>
            <a:ext cx="8229600" cy="43891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Nivel corp unu</a:t>
            </a:r>
          </a:p>
          <a:p>
            <a:pPr lvl="1"/>
            <a:r>
              <a:t>Nivel corp doi</a:t>
            </a:r>
          </a:p>
          <a:p>
            <a:pPr lvl="2"/>
            <a:r>
              <a:t>Nivel corp trei</a:t>
            </a:r>
          </a:p>
          <a:p>
            <a:pPr lvl="3"/>
            <a:r>
              <a:t>Nivel corp patru</a:t>
            </a:r>
          </a:p>
          <a:p>
            <a:pPr lvl="4"/>
            <a:r>
              <a:t>Nivel corp cinci</a:t>
            </a:r>
          </a:p>
        </p:txBody>
      </p:sp>
      <p:sp>
        <p:nvSpPr>
          <p:cNvPr id="9" name="Număr diapozitiv"/>
          <p:cNvSpPr txBox="1">
            <a:spLocks noGrp="1"/>
          </p:cNvSpPr>
          <p:nvPr>
            <p:ph type="sldNum" sz="quarter" idx="2"/>
          </p:nvPr>
        </p:nvSpPr>
        <p:spPr>
          <a:xfrm>
            <a:off x="8521700" y="6518275"/>
            <a:ext cx="165101" cy="203201"/>
          </a:xfrm>
          <a:prstGeom prst="rect">
            <a:avLst/>
          </a:prstGeom>
          <a:ln w="12700">
            <a:miter lim="400000"/>
          </a:ln>
        </p:spPr>
        <p:txBody>
          <a:bodyPr wrap="none" lIns="0" tIns="0" rIns="0" bIns="0" anchor="b">
            <a:spAutoFit/>
          </a:bodyPr>
          <a:lstStyle>
            <a:lvl1pPr algn="r">
              <a:defRPr sz="1200">
                <a:solidFill>
                  <a:srgbClr val="045C75"/>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1pPr>
      <a:lvl2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2pPr>
      <a:lvl3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3pPr>
      <a:lvl4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4pPr>
      <a:lvl5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5pPr>
      <a:lvl6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6pPr>
      <a:lvl7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7pPr>
      <a:lvl8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8pPr>
      <a:lvl9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9pPr>
    </p:titleStyle>
    <p:bodyStyle>
      <a:lvl1pPr marL="274320" marR="0" indent="-274320" algn="l" defTabSz="914400" rtl="0" latinLnBrk="0">
        <a:lnSpc>
          <a:spcPct val="100000"/>
        </a:lnSpc>
        <a:spcBef>
          <a:spcPts val="600"/>
        </a:spcBef>
        <a:spcAft>
          <a:spcPts val="0"/>
        </a:spcAft>
        <a:buClr>
          <a:schemeClr val="accent3"/>
        </a:buClr>
        <a:buSzPct val="95000"/>
        <a:buFontTx/>
        <a:buChar char="●"/>
        <a:tabLst/>
        <a:defRPr sz="2600" b="0" i="0" u="none" strike="noStrike" cap="none" spc="0" baseline="0">
          <a:solidFill>
            <a:srgbClr val="000000"/>
          </a:solidFill>
          <a:uFillTx/>
          <a:latin typeface="+mj-lt"/>
          <a:ea typeface="+mj-ea"/>
          <a:cs typeface="+mj-cs"/>
          <a:sym typeface="Constantia"/>
        </a:defRPr>
      </a:lvl1pPr>
      <a:lvl2pPr marL="660654" marR="0" indent="-267461" algn="l" defTabSz="914400" rtl="0" latinLnBrk="0">
        <a:lnSpc>
          <a:spcPct val="100000"/>
        </a:lnSpc>
        <a:spcBef>
          <a:spcPts val="600"/>
        </a:spcBef>
        <a:spcAft>
          <a:spcPts val="0"/>
        </a:spcAft>
        <a:buClr>
          <a:schemeClr val="accent3"/>
        </a:buClr>
        <a:buSzPct val="85000"/>
        <a:buFontTx/>
        <a:buChar char="●"/>
        <a:tabLst/>
        <a:defRPr sz="2600" b="0" i="0" u="none" strike="noStrike" cap="none" spc="0" baseline="0">
          <a:solidFill>
            <a:srgbClr val="000000"/>
          </a:solidFill>
          <a:uFillTx/>
          <a:latin typeface="+mj-lt"/>
          <a:ea typeface="+mj-ea"/>
          <a:cs typeface="+mj-cs"/>
          <a:sym typeface="Constantia"/>
        </a:defRPr>
      </a:lvl2pPr>
      <a:lvl3pPr marL="973182" marR="0" indent="-305670" algn="l" defTabSz="914400" rtl="0" latinLnBrk="0">
        <a:lnSpc>
          <a:spcPct val="100000"/>
        </a:lnSpc>
        <a:spcBef>
          <a:spcPts val="600"/>
        </a:spcBef>
        <a:spcAft>
          <a:spcPts val="0"/>
        </a:spcAft>
        <a:buClr>
          <a:schemeClr val="accent3"/>
        </a:buClr>
        <a:buSzPct val="70000"/>
        <a:buFontTx/>
        <a:buChar char="●"/>
        <a:tabLst/>
        <a:defRPr sz="2600" b="0" i="0" u="none" strike="noStrike" cap="none" spc="0" baseline="0">
          <a:solidFill>
            <a:srgbClr val="000000"/>
          </a:solidFill>
          <a:uFillTx/>
          <a:latin typeface="+mj-lt"/>
          <a:ea typeface="+mj-ea"/>
          <a:cs typeface="+mj-cs"/>
          <a:sym typeface="Constantia"/>
        </a:defRPr>
      </a:lvl3pPr>
      <a:lvl4pPr marL="1251813" marR="0" indent="-273405" algn="l" defTabSz="914400" rtl="0" latinLnBrk="0">
        <a:lnSpc>
          <a:spcPct val="100000"/>
        </a:lnSpc>
        <a:spcBef>
          <a:spcPts val="600"/>
        </a:spcBef>
        <a:spcAft>
          <a:spcPts val="0"/>
        </a:spcAft>
        <a:buClr>
          <a:schemeClr val="accent3"/>
        </a:buClr>
        <a:buSzPct val="65000"/>
        <a:buFontTx/>
        <a:buChar char="●"/>
        <a:tabLst/>
        <a:defRPr sz="2600" b="0" i="0" u="none" strike="noStrike" cap="none" spc="0" baseline="0">
          <a:solidFill>
            <a:srgbClr val="000000"/>
          </a:solidFill>
          <a:uFillTx/>
          <a:latin typeface="+mj-lt"/>
          <a:ea typeface="+mj-ea"/>
          <a:cs typeface="+mj-cs"/>
          <a:sym typeface="Constantia"/>
        </a:defRPr>
      </a:lvl4pPr>
      <a:lvl5pPr marL="1526133" marR="0" indent="-273405" algn="l" defTabSz="914400" rtl="0" latinLnBrk="0">
        <a:lnSpc>
          <a:spcPct val="100000"/>
        </a:lnSpc>
        <a:spcBef>
          <a:spcPts val="600"/>
        </a:spcBef>
        <a:spcAft>
          <a:spcPts val="0"/>
        </a:spcAft>
        <a:buClr>
          <a:schemeClr val="accent3"/>
        </a:buClr>
        <a:buSzPct val="65000"/>
        <a:buFontTx/>
        <a:buChar char="●"/>
        <a:tabLst/>
        <a:defRPr sz="2600" b="0" i="0" u="none" strike="noStrike" cap="none" spc="0" baseline="0">
          <a:solidFill>
            <a:srgbClr val="000000"/>
          </a:solidFill>
          <a:uFillTx/>
          <a:latin typeface="+mj-lt"/>
          <a:ea typeface="+mj-ea"/>
          <a:cs typeface="+mj-cs"/>
          <a:sym typeface="Constantia"/>
        </a:defRPr>
      </a:lvl5pPr>
      <a:lvl6pPr marL="1830832" marR="0" indent="-303783" algn="l" defTabSz="914400" rtl="0" latinLnBrk="0">
        <a:lnSpc>
          <a:spcPct val="100000"/>
        </a:lnSpc>
        <a:spcBef>
          <a:spcPts val="600"/>
        </a:spcBef>
        <a:spcAft>
          <a:spcPts val="0"/>
        </a:spcAft>
        <a:buClr>
          <a:schemeClr val="accent3"/>
        </a:buClr>
        <a:buSzPct val="80000"/>
        <a:buFontTx/>
        <a:buChar char="●"/>
        <a:tabLst/>
        <a:defRPr sz="2600" b="0" i="0" u="none" strike="noStrike" cap="none" spc="0" baseline="0">
          <a:solidFill>
            <a:srgbClr val="000000"/>
          </a:solidFill>
          <a:uFillTx/>
          <a:latin typeface="+mj-lt"/>
          <a:ea typeface="+mj-ea"/>
          <a:cs typeface="+mj-cs"/>
          <a:sym typeface="Constantia"/>
        </a:defRPr>
      </a:lvl6pPr>
      <a:lvl7pPr marL="2034539" marR="0" indent="-297179" algn="l" defTabSz="914400" rtl="0" latinLnBrk="0">
        <a:lnSpc>
          <a:spcPct val="100000"/>
        </a:lnSpc>
        <a:spcBef>
          <a:spcPts val="600"/>
        </a:spcBef>
        <a:spcAft>
          <a:spcPts val="0"/>
        </a:spcAft>
        <a:buClr>
          <a:schemeClr val="accent3"/>
        </a:buClr>
        <a:buSzPct val="80000"/>
        <a:buFontTx/>
        <a:buChar char="●"/>
        <a:tabLst/>
        <a:defRPr sz="2600" b="0" i="0" u="none" strike="noStrike" cap="none" spc="0" baseline="0">
          <a:solidFill>
            <a:srgbClr val="000000"/>
          </a:solidFill>
          <a:uFillTx/>
          <a:latin typeface="+mj-lt"/>
          <a:ea typeface="+mj-ea"/>
          <a:cs typeface="+mj-cs"/>
          <a:sym typeface="Constantia"/>
        </a:defRPr>
      </a:lvl7pPr>
      <a:lvl8pPr marL="2308860" marR="0" indent="-297179" algn="l" defTabSz="914400" rtl="0" latinLnBrk="0">
        <a:lnSpc>
          <a:spcPct val="100000"/>
        </a:lnSpc>
        <a:spcBef>
          <a:spcPts val="600"/>
        </a:spcBef>
        <a:spcAft>
          <a:spcPts val="0"/>
        </a:spcAft>
        <a:buClr>
          <a:schemeClr val="accent3"/>
        </a:buClr>
        <a:buSzPct val="100000"/>
        <a:buFontTx/>
        <a:buChar char="•"/>
        <a:tabLst/>
        <a:defRPr sz="2600" b="0" i="0" u="none" strike="noStrike" cap="none" spc="0" baseline="0">
          <a:solidFill>
            <a:srgbClr val="000000"/>
          </a:solidFill>
          <a:uFillTx/>
          <a:latin typeface="+mj-lt"/>
          <a:ea typeface="+mj-ea"/>
          <a:cs typeface="+mj-cs"/>
          <a:sym typeface="Constantia"/>
        </a:defRPr>
      </a:lvl8pPr>
      <a:lvl9pPr marL="2625634" marR="0" indent="-339634" algn="l" defTabSz="914400" rtl="0" latinLnBrk="0">
        <a:lnSpc>
          <a:spcPct val="100000"/>
        </a:lnSpc>
        <a:spcBef>
          <a:spcPts val="600"/>
        </a:spcBef>
        <a:spcAft>
          <a:spcPts val="0"/>
        </a:spcAft>
        <a:buClr>
          <a:schemeClr val="accent3"/>
        </a:buClr>
        <a:buSzPct val="100000"/>
        <a:buFontTx/>
        <a:buChar char="•"/>
        <a:tabLst/>
        <a:defRPr sz="2600" b="0" i="0" u="none" strike="noStrike" cap="none" spc="0" baseline="0">
          <a:solidFill>
            <a:srgbClr val="000000"/>
          </a:solidFill>
          <a:uFillTx/>
          <a:latin typeface="+mj-lt"/>
          <a:ea typeface="+mj-ea"/>
          <a:cs typeface="+mj-cs"/>
          <a:sym typeface="Constantia"/>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txBox="1">
            <a:spLocks noGrp="1"/>
          </p:cNvSpPr>
          <p:nvPr>
            <p:ph type="title"/>
          </p:nvPr>
        </p:nvSpPr>
        <p:spPr>
          <a:xfrm>
            <a:off x="457200" y="1514463"/>
            <a:ext cx="8229600" cy="857257"/>
          </a:xfrm>
          <a:prstGeom prst="rect">
            <a:avLst/>
          </a:prstGeom>
        </p:spPr>
        <p:txBody>
          <a:bodyPr>
            <a:normAutofit fontScale="90000"/>
          </a:bodyPr>
          <a:lstStyle/>
          <a:p>
            <a:pPr defTabSz="566927">
              <a:defRPr sz="2418"/>
            </a:pPr>
            <a:r>
              <a:t>THE INTERNATIONAL CONFERENCE</a:t>
            </a:r>
            <a:br/>
            <a:r>
              <a:rPr sz="1116"/>
              <a:t>      </a:t>
            </a:r>
            <a:r>
              <a:rPr sz="1116" i="1">
                <a:solidFill>
                  <a:srgbClr val="FF0000"/>
                </a:solidFill>
                <a:latin typeface="+mn-lt"/>
                <a:ea typeface="+mn-ea"/>
                <a:cs typeface="+mn-cs"/>
                <a:sym typeface="Helvetica"/>
              </a:rPr>
              <a:t>The Voice of Education on European Level</a:t>
            </a:r>
            <a:br>
              <a:rPr sz="1116" i="1">
                <a:solidFill>
                  <a:srgbClr val="FF0000"/>
                </a:solidFill>
                <a:latin typeface="+mn-lt"/>
                <a:ea typeface="+mn-ea"/>
                <a:cs typeface="+mn-cs"/>
                <a:sym typeface="Helvetica"/>
              </a:rPr>
            </a:br>
            <a:br>
              <a:rPr sz="1116" i="1">
                <a:solidFill>
                  <a:srgbClr val="FF0000"/>
                </a:solidFill>
                <a:latin typeface="+mn-lt"/>
                <a:ea typeface="+mn-ea"/>
                <a:cs typeface="+mn-cs"/>
                <a:sym typeface="Helvetica"/>
              </a:rPr>
            </a:br>
            <a:endParaRPr sz="1116" i="1">
              <a:solidFill>
                <a:srgbClr val="FF0000"/>
              </a:solidFill>
              <a:latin typeface="+mn-lt"/>
              <a:ea typeface="+mn-ea"/>
              <a:cs typeface="+mn-cs"/>
              <a:sym typeface="Helvetica"/>
            </a:endParaRPr>
          </a:p>
        </p:txBody>
      </p:sp>
      <p:sp>
        <p:nvSpPr>
          <p:cNvPr id="103" name="Content Placeholder 2"/>
          <p:cNvSpPr txBox="1">
            <a:spLocks noGrp="1"/>
          </p:cNvSpPr>
          <p:nvPr>
            <p:ph type="body" idx="1"/>
          </p:nvPr>
        </p:nvSpPr>
        <p:spPr>
          <a:xfrm>
            <a:off x="241300" y="2011679"/>
            <a:ext cx="8229600" cy="4389121"/>
          </a:xfrm>
          <a:prstGeom prst="rect">
            <a:avLst/>
          </a:prstGeom>
        </p:spPr>
        <p:txBody>
          <a:bodyPr/>
          <a:lstStyle/>
          <a:p>
            <a:pPr>
              <a:buSzTx/>
              <a:buFont typeface="Wingdings 2"/>
              <a:buNone/>
            </a:pPr>
            <a:r>
              <a:t>            </a:t>
            </a:r>
          </a:p>
          <a:p>
            <a:pPr>
              <a:buSzTx/>
              <a:buFont typeface="Wingdings 2"/>
              <a:buNone/>
            </a:pPr>
            <a:endParaRPr/>
          </a:p>
          <a:p>
            <a:pPr>
              <a:buSzTx/>
              <a:buFont typeface="Wingdings 2"/>
              <a:buNone/>
            </a:pPr>
            <a:r>
              <a:t>                 CIOCLU ANINA-RAMONA</a:t>
            </a:r>
          </a:p>
          <a:p>
            <a:pPr>
              <a:buSzTx/>
              <a:buFont typeface="Wingdings 2"/>
              <a:buNone/>
            </a:pPr>
            <a:r>
              <a:t>                                               Prof. Limba engleză</a:t>
            </a:r>
          </a:p>
          <a:p>
            <a:pPr>
              <a:buSzTx/>
              <a:buFont typeface="Wingdings 2"/>
              <a:buNone/>
            </a:pPr>
            <a:endParaRPr/>
          </a:p>
          <a:p>
            <a:pPr>
              <a:buSzTx/>
              <a:buFont typeface="Wingdings 2"/>
              <a:buNone/>
            </a:pPr>
            <a:r>
              <a:t>   Colegiul Tehnic “Gheorghe Asachi” Onești, Bacău</a:t>
            </a:r>
          </a:p>
          <a:p>
            <a:pPr>
              <a:buSzTx/>
              <a:buFont typeface="Wingdings 2"/>
              <a:buNone/>
            </a:pPr>
            <a:r>
              <a:t>   Bulevardul Republicii, Nr 45, Cod 601137</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p:cNvSpPr txBox="1">
            <a:spLocks noGrp="1"/>
          </p:cNvSpPr>
          <p:nvPr>
            <p:ph type="ctrTitle"/>
          </p:nvPr>
        </p:nvSpPr>
        <p:spPr>
          <a:xfrm>
            <a:off x="214281" y="-1"/>
            <a:ext cx="8715438" cy="2143118"/>
          </a:xfrm>
          <a:prstGeom prst="rect">
            <a:avLst/>
          </a:prstGeom>
        </p:spPr>
        <p:txBody>
          <a:bodyPr/>
          <a:lstStyle/>
          <a:p>
            <a:pPr>
              <a:defRPr sz="4400"/>
            </a:pPr>
            <a:r>
              <a:t>THE INTERNATIONAL CONFERENCE </a:t>
            </a:r>
            <a:br/>
            <a:endParaRPr/>
          </a:p>
        </p:txBody>
      </p:sp>
      <p:sp>
        <p:nvSpPr>
          <p:cNvPr id="106" name="Subtitle 2"/>
          <p:cNvSpPr txBox="1">
            <a:spLocks noGrp="1"/>
          </p:cNvSpPr>
          <p:nvPr>
            <p:ph type="subTitle" sz="half" idx="1"/>
          </p:nvPr>
        </p:nvSpPr>
        <p:spPr>
          <a:xfrm>
            <a:off x="-214346" y="1928802"/>
            <a:ext cx="8643998" cy="1785951"/>
          </a:xfrm>
          <a:prstGeom prst="rect">
            <a:avLst/>
          </a:prstGeom>
        </p:spPr>
        <p:txBody>
          <a:bodyPr/>
          <a:lstStyle/>
          <a:p>
            <a:pPr marR="27889" defTabSz="557784">
              <a:lnSpc>
                <a:spcPct val="80000"/>
              </a:lnSpc>
              <a:spcBef>
                <a:spcPts val="500"/>
              </a:spcBef>
              <a:defRPr sz="2196" i="1">
                <a:solidFill>
                  <a:srgbClr val="FF0000"/>
                </a:solidFill>
              </a:defRPr>
            </a:pPr>
            <a:r>
              <a:rPr dirty="0"/>
              <a:t>The Voice of Education on European Level</a:t>
            </a:r>
            <a:endParaRPr sz="366" dirty="0"/>
          </a:p>
          <a:p>
            <a:pPr marR="27889" defTabSz="557784">
              <a:lnSpc>
                <a:spcPct val="80000"/>
              </a:lnSpc>
              <a:spcBef>
                <a:spcPts val="0"/>
              </a:spcBef>
              <a:defRPr sz="8784" i="1"/>
            </a:pPr>
            <a:endParaRPr sz="366" dirty="0"/>
          </a:p>
          <a:p>
            <a:pPr marR="27889" defTabSz="557784">
              <a:lnSpc>
                <a:spcPct val="80000"/>
              </a:lnSpc>
              <a:spcBef>
                <a:spcPts val="200"/>
              </a:spcBef>
              <a:defRPr sz="854" b="1" i="1">
                <a:solidFill>
                  <a:srgbClr val="073763"/>
                </a:solidFill>
              </a:defRPr>
            </a:pPr>
            <a:r>
              <a:rPr dirty="0"/>
              <a:t> </a:t>
            </a:r>
            <a:r>
              <a:rPr sz="1800" dirty="0">
                <a:solidFill>
                  <a:srgbClr val="94F5FA"/>
                </a:solidFill>
              </a:rPr>
              <a:t>EDUCATION- THE ULTIMATE REMEDY FOR THIS GENERATION</a:t>
            </a:r>
          </a:p>
        </p:txBody>
      </p:sp>
      <p:pic>
        <p:nvPicPr>
          <p:cNvPr id="107" name="Picture 4" descr="Picture 4"/>
          <p:cNvPicPr>
            <a:picLocks noChangeAspect="1"/>
          </p:cNvPicPr>
          <p:nvPr/>
        </p:nvPicPr>
        <p:blipFill>
          <a:blip r:embed="rId2"/>
          <a:stretch>
            <a:fillRect/>
          </a:stretch>
        </p:blipFill>
        <p:spPr>
          <a:xfrm>
            <a:off x="500034" y="3857628"/>
            <a:ext cx="4000528" cy="2286017"/>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07"/>
                                        </p:tgtEl>
                                        <p:attrNameLst>
                                          <p:attrName>style.visibility</p:attrName>
                                        </p:attrNameLst>
                                      </p:cBhvr>
                                      <p:to>
                                        <p:strVal val="visible"/>
                                      </p:to>
                                    </p:set>
                                    <p:animEffect transition="in" filter="dissolve">
                                      <p:cBhvr>
                                        <p:cTn id="7" dur="3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Content Placeholder 2"/>
          <p:cNvSpPr txBox="1">
            <a:spLocks noGrp="1"/>
          </p:cNvSpPr>
          <p:nvPr>
            <p:ph type="body" idx="1"/>
          </p:nvPr>
        </p:nvSpPr>
        <p:spPr>
          <a:xfrm>
            <a:off x="457200" y="2357429"/>
            <a:ext cx="8229600" cy="3967171"/>
          </a:xfrm>
          <a:prstGeom prst="rect">
            <a:avLst/>
          </a:prstGeom>
        </p:spPr>
        <p:txBody>
          <a:bodyPr/>
          <a:lstStyle/>
          <a:p>
            <a:pPr marL="263347" indent="-263347" defTabSz="877823">
              <a:spcBef>
                <a:spcPts val="500"/>
              </a:spcBef>
              <a:buSzTx/>
              <a:buFont typeface="Wingdings 2"/>
              <a:buNone/>
              <a:defRPr sz="2496"/>
            </a:pPr>
            <a:r>
              <a:t>		</a:t>
            </a:r>
            <a:r>
              <a:rPr sz="2304"/>
              <a:t>When we think of education a lot of issues come into our minds: our own experiences in school, the problems in Romanian schools, the laws given by The Ministry of Education (which change frequently) and the confusion sensed by the students who strive to become </a:t>
            </a:r>
            <a:r>
              <a:rPr sz="2304" i="1"/>
              <a:t>SOMEBODY </a:t>
            </a:r>
            <a:r>
              <a:rPr sz="2304"/>
              <a:t>in life. </a:t>
            </a:r>
          </a:p>
          <a:p>
            <a:pPr marL="263347" indent="-263347" defTabSz="877823">
              <a:spcBef>
                <a:spcPts val="500"/>
              </a:spcBef>
              <a:buSzTx/>
              <a:buFont typeface="Wingdings 2"/>
              <a:buNone/>
              <a:defRPr sz="2304"/>
            </a:pPr>
            <a:r>
              <a:t>		Could there be a model of education which might give us hope that the results seen in our students will correspond to the investments the teachers and parents make?</a:t>
            </a:r>
          </a:p>
        </p:txBody>
      </p:sp>
      <p:pic>
        <p:nvPicPr>
          <p:cNvPr id="110" name="Picture 2" descr="Picture 2"/>
          <p:cNvPicPr>
            <a:picLocks noChangeAspect="1"/>
          </p:cNvPicPr>
          <p:nvPr/>
        </p:nvPicPr>
        <p:blipFill>
          <a:blip r:embed="rId2"/>
          <a:stretch>
            <a:fillRect/>
          </a:stretch>
        </p:blipFill>
        <p:spPr>
          <a:xfrm>
            <a:off x="2714612" y="500042"/>
            <a:ext cx="2590801" cy="177165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10"/>
                                        </p:tgtEl>
                                        <p:attrNameLst>
                                          <p:attrName>style.visibility</p:attrName>
                                        </p:attrNameLst>
                                      </p:cBhvr>
                                      <p:to>
                                        <p:strVal val="visible"/>
                                      </p:to>
                                    </p:set>
                                    <p:animEffect transition="in" filter="dissolve">
                                      <p:cBhvr>
                                        <p:cTn id="7" dur="3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Rectangle 1"/>
          <p:cNvSpPr txBox="1"/>
          <p:nvPr/>
        </p:nvSpPr>
        <p:spPr>
          <a:xfrm>
            <a:off x="331440" y="843275"/>
            <a:ext cx="8481120" cy="20005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400"/>
            </a:pPr>
            <a:r>
              <a:rPr dirty="0"/>
              <a:t>          ‘The Romanian education grows individuality, selfishness. Romania is full of contests. We are fed up with medalists. It is imperious that the students should be ranked’</a:t>
            </a:r>
          </a:p>
          <a:p>
            <a:pPr lvl="4">
              <a:defRPr sz="1400" i="1"/>
            </a:pPr>
            <a:endParaRPr lang="en-US" sz="2400" dirty="0"/>
          </a:p>
          <a:p>
            <a:pPr lvl="4">
              <a:defRPr sz="1400" i="1"/>
            </a:pPr>
            <a:r>
              <a:rPr dirty="0"/>
              <a:t>(Dan </a:t>
            </a:r>
            <a:r>
              <a:rPr dirty="0" err="1"/>
              <a:t>Pracsiu</a:t>
            </a:r>
            <a:r>
              <a:rPr dirty="0"/>
              <a:t>, trainer of The National Computer Science group who has </a:t>
            </a:r>
            <a:r>
              <a:t>accompanied the</a:t>
            </a:r>
            <a:r>
              <a:rPr lang="en-US"/>
              <a:t> </a:t>
            </a:r>
            <a:r>
              <a:t>group </a:t>
            </a:r>
            <a:r>
              <a:rPr dirty="0"/>
              <a:t>of students to International competitions ever since 2012, in the newspaper ‘The Truth’)</a:t>
            </a:r>
          </a:p>
        </p:txBody>
      </p:sp>
      <p:sp>
        <p:nvSpPr>
          <p:cNvPr id="113" name="Rectangle 2"/>
          <p:cNvSpPr txBox="1"/>
          <p:nvPr/>
        </p:nvSpPr>
        <p:spPr>
          <a:xfrm>
            <a:off x="402878" y="3286123"/>
            <a:ext cx="8338244" cy="30777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400"/>
            </a:pPr>
            <a:r>
              <a:rPr dirty="0"/>
              <a:t>	‘School in Romania is horrible…It is a school where everybody is afraid of everybody: the students are afraid of their educators, teachers are afraid of the school head masters, head masters are afraid of inspectors and fear annihilates any trace of enthusiasm of discovering</a:t>
            </a:r>
            <a:r>
              <a:rPr lang="en-US" dirty="0"/>
              <a:t>, o</a:t>
            </a:r>
            <a:r>
              <a:rPr dirty="0"/>
              <a:t>f learning!’ </a:t>
            </a:r>
          </a:p>
          <a:p>
            <a:pPr>
              <a:defRPr b="1"/>
            </a:pPr>
            <a:r>
              <a:rPr dirty="0"/>
              <a:t>                      </a:t>
            </a:r>
            <a:r>
              <a:rPr b="0" dirty="0"/>
              <a:t> (</a:t>
            </a:r>
            <a:r>
              <a:rPr sz="1400" b="0" i="1" dirty="0"/>
              <a:t>Florin </a:t>
            </a:r>
            <a:r>
              <a:rPr sz="1400" b="0" i="1" dirty="0" err="1"/>
              <a:t>Colceag</a:t>
            </a:r>
            <a:r>
              <a:rPr sz="1400" b="0" i="1" dirty="0"/>
              <a:t>, member of the Commission of specialists who work in  sketching reforms </a:t>
            </a:r>
          </a:p>
          <a:p>
            <a:pPr>
              <a:defRPr b="1"/>
            </a:pPr>
            <a:r>
              <a:rPr sz="1400" b="0" i="1" dirty="0"/>
              <a:t>                                    in primary education. He trained over 300 champions and over endowed students.)</a:t>
            </a:r>
            <a:endParaRPr sz="1400" i="1" dirty="0"/>
          </a:p>
          <a:p>
            <a:pPr>
              <a:defRPr b="1" i="1"/>
            </a:pPr>
            <a:r>
              <a:rPr dirty="0"/>
              <a:t>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ontent Placeholder 2"/>
          <p:cNvSpPr txBox="1"/>
          <p:nvPr/>
        </p:nvSpPr>
        <p:spPr>
          <a:xfrm>
            <a:off x="617192" y="1676400"/>
            <a:ext cx="7261888" cy="43891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algn="ctr" defTabSz="859536">
              <a:spcBef>
                <a:spcPts val="800"/>
              </a:spcBef>
              <a:defRPr sz="3384" b="1">
                <a:solidFill>
                  <a:srgbClr val="0B5395"/>
                </a:solidFill>
              </a:defRPr>
            </a:pPr>
            <a:r>
              <a:rPr dirty="0"/>
              <a:t>‘School offers preparation for exams, but not for life. It transmits competences and abilities for </a:t>
            </a:r>
            <a:r>
              <a:rPr dirty="0" err="1"/>
              <a:t>labour</a:t>
            </a:r>
            <a:r>
              <a:rPr dirty="0"/>
              <a:t> market, but not abilities for life’.</a:t>
            </a:r>
          </a:p>
          <a:p>
            <a:pPr algn="r" defTabSz="859536">
              <a:spcBef>
                <a:spcPts val="600"/>
              </a:spcBef>
              <a:defRPr sz="2632">
                <a:solidFill>
                  <a:srgbClr val="888888"/>
                </a:solidFill>
              </a:defRPr>
            </a:pPr>
            <a:r>
              <a:rPr dirty="0"/>
              <a:t>(Philip Graham, The End of Adolescence, Oxford University, 2004)</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15">
                                            <p:bg/>
                                          </p:spTgt>
                                        </p:tgtEl>
                                        <p:attrNameLst>
                                          <p:attrName>style.visibility</p:attrName>
                                        </p:attrNameLst>
                                      </p:cBhvr>
                                      <p:to>
                                        <p:strVal val="visible"/>
                                      </p:to>
                                    </p:set>
                                    <p:animEffect transition="in" filter="dissolve">
                                      <p:cBhvr>
                                        <p:cTn id="7" dur="500"/>
                                        <p:tgtEl>
                                          <p:spTgt spid="115">
                                            <p:bg/>
                                          </p:spTgt>
                                        </p:tgtEl>
                                      </p:cBhvr>
                                    </p:animEffect>
                                  </p:childTnLst>
                                </p:cTn>
                              </p:par>
                              <p:par>
                                <p:cTn id="8" presetID="9" presetClass="entr" presetSubtype="0" fill="hold" grpId="1" nodeType="withEffect">
                                  <p:stCondLst>
                                    <p:cond delay="0"/>
                                  </p:stCondLst>
                                  <p:iterate>
                                    <p:tmAbs val="0"/>
                                  </p:iterate>
                                  <p:childTnLst>
                                    <p:set>
                                      <p:cBhvr>
                                        <p:cTn id="9" fill="hold"/>
                                        <p:tgtEl>
                                          <p:spTgt spid="115">
                                            <p:txEl>
                                              <p:pRg st="0" end="0"/>
                                            </p:txEl>
                                          </p:spTgt>
                                        </p:tgtEl>
                                        <p:attrNameLst>
                                          <p:attrName>style.visibility</p:attrName>
                                        </p:attrNameLst>
                                      </p:cBhvr>
                                      <p:to>
                                        <p:strVal val="visible"/>
                                      </p:to>
                                    </p:set>
                                    <p:animEffect transition="in" filter="dissolve">
                                      <p:cBhvr>
                                        <p:cTn id="10" dur="500"/>
                                        <p:tgtEl>
                                          <p:spTgt spid="115">
                                            <p:txEl>
                                              <p:pRg st="0" end="0"/>
                                            </p:txEl>
                                          </p:spTgt>
                                        </p:tgtEl>
                                      </p:cBhvr>
                                    </p:animEffect>
                                  </p:childTnLst>
                                </p:cTn>
                              </p:par>
                            </p:childTnLst>
                          </p:cTn>
                        </p:par>
                        <p:par>
                          <p:cTn id="11" fill="hold">
                            <p:stCondLst>
                              <p:cond delay="500"/>
                            </p:stCondLst>
                            <p:childTnLst>
                              <p:par>
                                <p:cTn id="12" presetID="9" presetClass="entr" fill="hold" grpId="1" nodeType="afterEffect">
                                  <p:stCondLst>
                                    <p:cond delay="0"/>
                                  </p:stCondLst>
                                  <p:iterate>
                                    <p:tmAbs val="0"/>
                                  </p:iterate>
                                  <p:childTnLst>
                                    <p:set>
                                      <p:cBhvr>
                                        <p:cTn id="13" fill="hold"/>
                                        <p:tgtEl>
                                          <p:spTgt spid="115">
                                            <p:txEl>
                                              <p:pRg st="1" end="1"/>
                                            </p:txEl>
                                          </p:spTgt>
                                        </p:tgtEl>
                                        <p:attrNameLst>
                                          <p:attrName>style.visibility</p:attrName>
                                        </p:attrNameLst>
                                      </p:cBhvr>
                                      <p:to>
                                        <p:strVal val="visible"/>
                                      </p:to>
                                    </p:set>
                                    <p:animEffect transition="in" filter="dissolve">
                                      <p:cBhvr>
                                        <p:cTn id="14" dur="500"/>
                                        <p:tgtEl>
                                          <p:spTgt spid="1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ontent Placeholder 2"/>
          <p:cNvSpPr txBox="1"/>
          <p:nvPr/>
        </p:nvSpPr>
        <p:spPr>
          <a:xfrm>
            <a:off x="350520" y="1905000"/>
            <a:ext cx="8138160" cy="43891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342900" indent="-342900" algn="ctr">
              <a:lnSpc>
                <a:spcPct val="80000"/>
              </a:lnSpc>
              <a:spcBef>
                <a:spcPts val="700"/>
              </a:spcBef>
              <a:defRPr sz="3000" b="1" i="1"/>
            </a:pPr>
            <a:r>
              <a:rPr dirty="0"/>
              <a:t>	It is now a generation of the Internet (digital minds), who has another attitude towards information and towards teaching. But the teachers take as examples of what teaching means the teachers they themselves had when they were students and they think that</a:t>
            </a:r>
            <a:r>
              <a:rPr lang="en-US" dirty="0"/>
              <a:t> </a:t>
            </a:r>
            <a:r>
              <a:rPr dirty="0"/>
              <a:t>being a good teacher often means to be as their teachers used to be.</a:t>
            </a:r>
            <a:endParaRPr sz="3900" dirty="0"/>
          </a:p>
          <a:p>
            <a:pPr marL="342900" indent="-342900" algn="r">
              <a:lnSpc>
                <a:spcPct val="80000"/>
              </a:lnSpc>
              <a:spcBef>
                <a:spcPts val="500"/>
              </a:spcBef>
              <a:defRPr sz="2400" b="1"/>
            </a:pPr>
            <a:r>
              <a:rPr dirty="0"/>
              <a:t>Mircea </a:t>
            </a:r>
            <a:r>
              <a:rPr dirty="0" err="1"/>
              <a:t>Miclea</a:t>
            </a:r>
            <a:r>
              <a:rPr b="0" dirty="0"/>
              <a:t>, 2015</a:t>
            </a:r>
            <a:endParaRPr sz="3200"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iterate>
                                    <p:tmAbs val="0"/>
                                  </p:iterate>
                                  <p:childTnLst>
                                    <p:set>
                                      <p:cBhvr>
                                        <p:cTn id="6" fill="hold"/>
                                        <p:tgtEl>
                                          <p:spTgt spid="117">
                                            <p:bg/>
                                          </p:spTgt>
                                        </p:tgtEl>
                                        <p:attrNameLst>
                                          <p:attrName>style.visibility</p:attrName>
                                        </p:attrNameLst>
                                      </p:cBhvr>
                                      <p:to>
                                        <p:strVal val="visible"/>
                                      </p:to>
                                    </p:set>
                                    <p:anim calcmode="lin" valueType="num">
                                      <p:cBhvr>
                                        <p:cTn id="7" dur="500" fill="hold"/>
                                        <p:tgtEl>
                                          <p:spTgt spid="117">
                                            <p:bg/>
                                          </p:spTgt>
                                        </p:tgtEl>
                                        <p:attrNameLst>
                                          <p:attrName>ppt_x</p:attrName>
                                        </p:attrNameLst>
                                      </p:cBhvr>
                                      <p:tavLst>
                                        <p:tav tm="0">
                                          <p:val>
                                            <p:strVal val="#ppt_x"/>
                                          </p:val>
                                        </p:tav>
                                        <p:tav tm="100000">
                                          <p:val>
                                            <p:strVal val="#ppt_x"/>
                                          </p:val>
                                        </p:tav>
                                      </p:tavLst>
                                    </p:anim>
                                    <p:anim calcmode="lin" valueType="num">
                                      <p:cBhvr>
                                        <p:cTn id="8" dur="500" fill="hold"/>
                                        <p:tgtEl>
                                          <p:spTgt spid="117">
                                            <p:bg/>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p:tmAbs val="0"/>
                                  </p:iterate>
                                  <p:childTnLst>
                                    <p:set>
                                      <p:cBhvr>
                                        <p:cTn id="10" fill="hold"/>
                                        <p:tgtEl>
                                          <p:spTgt spid="117">
                                            <p:txEl>
                                              <p:pRg st="0" end="0"/>
                                            </p:txEl>
                                          </p:spTgt>
                                        </p:tgtEl>
                                        <p:attrNameLst>
                                          <p:attrName>style.visibility</p:attrName>
                                        </p:attrNameLst>
                                      </p:cBhvr>
                                      <p:to>
                                        <p:strVal val="visible"/>
                                      </p:to>
                                    </p:set>
                                    <p:anim calcmode="lin" valueType="num">
                                      <p:cBhvr>
                                        <p:cTn id="11" dur="500" fill="hold"/>
                                        <p:tgtEl>
                                          <p:spTgt spid="117">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117">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1" nodeType="afterEffect">
                                  <p:stCondLst>
                                    <p:cond delay="0"/>
                                  </p:stCondLst>
                                  <p:iterate>
                                    <p:tmAbs val="0"/>
                                  </p:iterate>
                                  <p:childTnLst>
                                    <p:set>
                                      <p:cBhvr>
                                        <p:cTn id="15" fill="hold"/>
                                        <p:tgtEl>
                                          <p:spTgt spid="117">
                                            <p:txEl>
                                              <p:pRg st="1" end="1"/>
                                            </p:txEl>
                                          </p:spTgt>
                                        </p:tgtEl>
                                        <p:attrNameLst>
                                          <p:attrName>style.visibility</p:attrName>
                                        </p:attrNameLst>
                                      </p:cBhvr>
                                      <p:to>
                                        <p:strVal val="visible"/>
                                      </p:to>
                                    </p:set>
                                    <p:anim calcmode="lin" valueType="num">
                                      <p:cBhvr>
                                        <p:cTn id="16" dur="500" fill="hold"/>
                                        <p:tgtEl>
                                          <p:spTgt spid="117">
                                            <p:txEl>
                                              <p:pRg st="1" end="1"/>
                                            </p:txEl>
                                          </p:spTgt>
                                        </p:tgtEl>
                                        <p:attrNameLst>
                                          <p:attrName>ppt_x</p:attrName>
                                        </p:attrNameLst>
                                      </p:cBhvr>
                                      <p:tavLst>
                                        <p:tav tm="0">
                                          <p:val>
                                            <p:strVal val="#ppt_x"/>
                                          </p:val>
                                        </p:tav>
                                        <p:tav tm="100000">
                                          <p:val>
                                            <p:strVal val="#ppt_x"/>
                                          </p:val>
                                        </p:tav>
                                      </p:tavLst>
                                    </p:anim>
                                    <p:anim calcmode="lin" valueType="num">
                                      <p:cBhvr>
                                        <p:cTn id="17" dur="500" fill="hold"/>
                                        <p:tgtEl>
                                          <p:spTgt spid="11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1"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
          <p:cNvSpPr txBox="1"/>
          <p:nvPr/>
        </p:nvSpPr>
        <p:spPr>
          <a:xfrm>
            <a:off x="474316" y="500042"/>
            <a:ext cx="8123930" cy="3215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000" b="1"/>
            </a:pPr>
            <a:r>
              <a:t>The holistic development of the teenager</a:t>
            </a:r>
          </a:p>
          <a:p>
            <a:pPr>
              <a:defRPr sz="1600" b="1"/>
            </a:pPr>
            <a:endParaRPr/>
          </a:p>
          <a:p>
            <a:pPr>
              <a:defRPr sz="1600" b="1"/>
            </a:pPr>
            <a:r>
              <a:t> 	</a:t>
            </a:r>
            <a:r>
              <a:rPr b="0"/>
              <a:t>Imagine a child or a teenager who goes to school in the morning, sits down for 6 hours, his back bent, his lungs pressed, without being able to breathe correctly, then he comes back home, eats and starts again studying, his/her head bent over the books, and after that he/she goes to sleep. At the first sight he/she seems a laborious student. He/she will become SOMEBODY in life.</a:t>
            </a:r>
          </a:p>
          <a:p>
            <a:pPr>
              <a:defRPr sz="1600"/>
            </a:pPr>
            <a:r>
              <a:t> 	Why, then, they look so exhausted, powerless, and, even if they know a lot, they relate so hard with the others and they behave as if they were incompetent? </a:t>
            </a:r>
          </a:p>
          <a:p>
            <a:pPr>
              <a:defRPr sz="1600"/>
            </a:pPr>
            <a:r>
              <a:t> This is just because teenagers need a </a:t>
            </a:r>
            <a:r>
              <a:rPr b="1"/>
              <a:t>holistic development</a:t>
            </a:r>
            <a:r>
              <a:t>, not just an intellectual one.   </a:t>
            </a:r>
          </a:p>
          <a:p>
            <a:pPr>
              <a:defRPr sz="1600"/>
            </a:pPr>
            <a:r>
              <a:t>	Holistic – a concept which takes into consideration all the factors that affect the state of well being; an overall picture over all the beneficial factors of a person.</a:t>
            </a:r>
          </a:p>
        </p:txBody>
      </p:sp>
      <p:pic>
        <p:nvPicPr>
          <p:cNvPr id="123" name="Picture 6" descr="Picture 6"/>
          <p:cNvPicPr>
            <a:picLocks noChangeAspect="1"/>
          </p:cNvPicPr>
          <p:nvPr/>
        </p:nvPicPr>
        <p:blipFill>
          <a:blip r:embed="rId2"/>
          <a:stretch>
            <a:fillRect/>
          </a:stretch>
        </p:blipFill>
        <p:spPr>
          <a:xfrm>
            <a:off x="642909" y="3929065"/>
            <a:ext cx="2857521" cy="2344736"/>
          </a:xfrm>
          <a:prstGeom prst="rect">
            <a:avLst/>
          </a:prstGeom>
          <a:ln w="12700">
            <a:miter lim="400000"/>
          </a:ln>
          <a:effectLst>
            <a:outerShdw rotWithShape="0">
              <a:srgbClr val="808080">
                <a:alpha val="70000"/>
              </a:srgbClr>
            </a:outerShdw>
          </a:effectLst>
        </p:spPr>
      </p:pic>
      <p:pic>
        <p:nvPicPr>
          <p:cNvPr id="124" name="Picture 7" descr="Picture 7"/>
          <p:cNvPicPr>
            <a:picLocks noChangeAspect="1"/>
          </p:cNvPicPr>
          <p:nvPr/>
        </p:nvPicPr>
        <p:blipFill>
          <a:blip r:embed="rId3"/>
          <a:stretch>
            <a:fillRect/>
          </a:stretch>
        </p:blipFill>
        <p:spPr>
          <a:xfrm>
            <a:off x="4786314" y="3929065"/>
            <a:ext cx="3657601" cy="257518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iterate>
                                    <p:tmAbs val="0"/>
                                  </p:iterate>
                                  <p:childTnLst>
                                    <p:set>
                                      <p:cBhvr>
                                        <p:cTn id="6" fill="hold"/>
                                        <p:tgtEl>
                                          <p:spTgt spid="123"/>
                                        </p:tgtEl>
                                        <p:attrNameLst>
                                          <p:attrName>style.visibility</p:attrName>
                                        </p:attrNameLst>
                                      </p:cBhvr>
                                      <p:to>
                                        <p:strVal val="visible"/>
                                      </p:to>
                                    </p:set>
                                    <p:animEffect transition="in" filter="box(in)">
                                      <p:cBhvr>
                                        <p:cTn id="7" dur="500"/>
                                        <p:tgtEl>
                                          <p:spTgt spid="12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2" nodeType="clickEffect">
                                  <p:stCondLst>
                                    <p:cond delay="0"/>
                                  </p:stCondLst>
                                  <p:iterate>
                                    <p:tmAbs val="0"/>
                                  </p:iterate>
                                  <p:childTnLst>
                                    <p:set>
                                      <p:cBhvr>
                                        <p:cTn id="11" fill="hold"/>
                                        <p:tgtEl>
                                          <p:spTgt spid="124"/>
                                        </p:tgtEl>
                                        <p:attrNameLst>
                                          <p:attrName>style.visibility</p:attrName>
                                        </p:attrNameLst>
                                      </p:cBhvr>
                                      <p:to>
                                        <p:strVal val="visible"/>
                                      </p:to>
                                    </p:set>
                                    <p:animEffect transition="in" filter="box(in)">
                                      <p:cBhvr>
                                        <p:cTn id="12"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1" animBg="1" advAuto="0"/>
      <p:bldP spid="124" grpId="2"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ontent Placeholder 2"/>
          <p:cNvSpPr txBox="1">
            <a:spLocks noGrp="1"/>
          </p:cNvSpPr>
          <p:nvPr>
            <p:ph type="body" idx="1"/>
          </p:nvPr>
        </p:nvSpPr>
        <p:spPr>
          <a:prstGeom prst="rect">
            <a:avLst/>
          </a:prstGeom>
        </p:spPr>
        <p:txBody>
          <a:bodyPr/>
          <a:lstStyle/>
          <a:p>
            <a:pPr>
              <a:buSzTx/>
              <a:buFont typeface="Wingdings 2"/>
              <a:buNone/>
              <a:defRPr sz="2800"/>
            </a:pPr>
            <a:r>
              <a:rPr dirty="0"/>
              <a:t>		</a:t>
            </a:r>
            <a:r>
              <a:rPr sz="2400" dirty="0"/>
              <a:t> A type of copy – paste education is not only an inefficient one, but also</a:t>
            </a:r>
            <a:r>
              <a:rPr lang="en-US" sz="2400" dirty="0"/>
              <a:t> a</a:t>
            </a:r>
            <a:r>
              <a:rPr sz="2400" dirty="0"/>
              <a:t> misleading one; it creates only a vague impression of something efficient.</a:t>
            </a:r>
          </a:p>
          <a:p>
            <a:pPr>
              <a:spcBef>
                <a:spcPts val="500"/>
              </a:spcBef>
              <a:buSzTx/>
              <a:buFont typeface="Wingdings 2"/>
              <a:buNone/>
              <a:defRPr sz="2400"/>
            </a:pPr>
            <a:r>
              <a:rPr dirty="0"/>
              <a:t>	 	Modern education is more preoccupied with forming technical competent people, </a:t>
            </a:r>
            <a:r>
              <a:rPr lang="en-US" dirty="0"/>
              <a:t>with</a:t>
            </a:r>
            <a:r>
              <a:rPr dirty="0"/>
              <a:t> people who are less interested in answering to ‘why’ and ‘for what’.</a:t>
            </a:r>
          </a:p>
          <a:p>
            <a:pPr>
              <a:spcBef>
                <a:spcPts val="500"/>
              </a:spcBef>
              <a:buSzTx/>
              <a:buFont typeface="Wingdings 2"/>
              <a:buNone/>
              <a:defRPr sz="2400"/>
            </a:pPr>
            <a:r>
              <a:rPr dirty="0"/>
              <a:t>		Someone may be very well prepared theoretically, and still, he/she may fail when it is about the life exam.</a:t>
            </a:r>
          </a:p>
        </p:txBody>
      </p:sp>
      <p:pic>
        <p:nvPicPr>
          <p:cNvPr id="127" name="Picture 2" descr="Picture 2"/>
          <p:cNvPicPr>
            <a:picLocks noChangeAspect="1"/>
          </p:cNvPicPr>
          <p:nvPr/>
        </p:nvPicPr>
        <p:blipFill>
          <a:blip r:embed="rId2"/>
          <a:stretch>
            <a:fillRect/>
          </a:stretch>
        </p:blipFill>
        <p:spPr>
          <a:xfrm>
            <a:off x="357157" y="428604"/>
            <a:ext cx="2550879" cy="1428761"/>
          </a:xfrm>
          <a:prstGeom prst="rect">
            <a:avLst/>
          </a:prstGeom>
          <a:ln w="12700">
            <a:miter lim="400000"/>
          </a:ln>
        </p:spPr>
      </p:pic>
      <p:sp>
        <p:nvSpPr>
          <p:cNvPr id="128" name="Title 5"/>
          <p:cNvSpPr txBox="1">
            <a:spLocks noGrp="1"/>
          </p:cNvSpPr>
          <p:nvPr>
            <p:ph type="title"/>
          </p:nvPr>
        </p:nvSpPr>
        <p:spPr>
          <a:xfrm>
            <a:off x="2428859" y="714356"/>
            <a:ext cx="5686438" cy="538609"/>
          </a:xfrm>
          <a:prstGeom prst="rect">
            <a:avLst/>
          </a:prstGeom>
        </p:spPr>
        <p:txBody>
          <a:bodyPr/>
          <a:lstStyle/>
          <a:p>
            <a:pPr algn="ctr">
              <a:defRPr sz="3200" b="1">
                <a:solidFill>
                  <a:srgbClr val="21B2C9"/>
                </a:solidFill>
                <a:latin typeface="+mn-lt"/>
                <a:ea typeface="+mn-ea"/>
                <a:cs typeface="+mn-cs"/>
                <a:sym typeface="Helvetica"/>
              </a:defRPr>
            </a:pPr>
            <a:r>
              <a:t>Searching the light!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itle 1"/>
          <p:cNvSpPr txBox="1">
            <a:spLocks noGrp="1"/>
          </p:cNvSpPr>
          <p:nvPr>
            <p:ph type="title"/>
          </p:nvPr>
        </p:nvSpPr>
        <p:spPr>
          <a:xfrm>
            <a:off x="457200" y="500042"/>
            <a:ext cx="8229600" cy="2643206"/>
          </a:xfrm>
          <a:prstGeom prst="rect">
            <a:avLst/>
          </a:prstGeom>
        </p:spPr>
        <p:txBody>
          <a:bodyPr>
            <a:normAutofit fontScale="90000"/>
          </a:bodyPr>
          <a:lstStyle/>
          <a:p>
            <a:pPr defTabSz="594359">
              <a:defRPr sz="2924"/>
            </a:pPr>
            <a:br/>
            <a:br/>
            <a:br/>
            <a:br/>
            <a:br/>
            <a:endParaRPr/>
          </a:p>
        </p:txBody>
      </p:sp>
      <p:sp>
        <p:nvSpPr>
          <p:cNvPr id="131" name="Rectangle 6"/>
          <p:cNvSpPr txBox="1"/>
          <p:nvPr/>
        </p:nvSpPr>
        <p:spPr>
          <a:xfrm>
            <a:off x="2974645" y="2928934"/>
            <a:ext cx="3551899" cy="2733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400"/>
            </a:pPr>
            <a:r>
              <a:t>   “The only purpose of education is the one of transforming the mirrors into windows”</a:t>
            </a:r>
          </a:p>
          <a:p>
            <a:pPr>
              <a:defRPr sz="2400"/>
            </a:pPr>
            <a:r>
              <a:t>                       </a:t>
            </a:r>
            <a:r>
              <a:rPr sz="2000"/>
              <a:t>SydneyHarris</a:t>
            </a:r>
          </a:p>
          <a:p>
            <a:endParaRPr sz="2000"/>
          </a:p>
        </p:txBody>
      </p:sp>
      <p:pic>
        <p:nvPicPr>
          <p:cNvPr id="132" name="Content Placeholder 7" descr="Content Placeholder 7"/>
          <p:cNvPicPr>
            <a:picLocks noChangeAspect="1"/>
          </p:cNvPicPr>
          <p:nvPr/>
        </p:nvPicPr>
        <p:blipFill>
          <a:blip r:embed="rId2"/>
          <a:stretch>
            <a:fillRect/>
          </a:stretch>
        </p:blipFill>
        <p:spPr>
          <a:xfrm>
            <a:off x="285720" y="1785926"/>
            <a:ext cx="2500330" cy="4000528"/>
          </a:xfrm>
          <a:prstGeom prst="rect">
            <a:avLst/>
          </a:prstGeom>
          <a:ln w="12700">
            <a:miter lim="400000"/>
          </a:ln>
        </p:spPr>
      </p:pic>
      <p:pic>
        <p:nvPicPr>
          <p:cNvPr id="133" name="Picture 8" descr="Picture 8"/>
          <p:cNvPicPr>
            <a:picLocks noChangeAspect="1"/>
          </p:cNvPicPr>
          <p:nvPr/>
        </p:nvPicPr>
        <p:blipFill>
          <a:blip r:embed="rId3"/>
          <a:stretch>
            <a:fillRect/>
          </a:stretch>
        </p:blipFill>
        <p:spPr>
          <a:xfrm>
            <a:off x="6858016" y="1071546"/>
            <a:ext cx="1795138" cy="5447663"/>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itle 1"/>
          <p:cNvSpPr txBox="1">
            <a:spLocks noGrp="1"/>
          </p:cNvSpPr>
          <p:nvPr>
            <p:ph type="title"/>
          </p:nvPr>
        </p:nvSpPr>
        <p:spPr>
          <a:xfrm>
            <a:off x="142844" y="357165"/>
            <a:ext cx="8429684" cy="1143010"/>
          </a:xfrm>
          <a:prstGeom prst="rect">
            <a:avLst/>
          </a:prstGeom>
        </p:spPr>
        <p:txBody>
          <a:bodyPr/>
          <a:lstStyle>
            <a:lvl1pPr>
              <a:defRPr sz="3200"/>
            </a:lvl1pPr>
          </a:lstStyle>
          <a:p>
            <a:r>
              <a:t>THE REAL EDUCATION DEVELOPS HOLISTICALLY</a:t>
            </a:r>
          </a:p>
        </p:txBody>
      </p:sp>
      <p:sp>
        <p:nvSpPr>
          <p:cNvPr id="136" name="Content Placeholder 2"/>
          <p:cNvSpPr txBox="1">
            <a:spLocks noGrp="1"/>
          </p:cNvSpPr>
          <p:nvPr>
            <p:ph type="body" idx="1"/>
          </p:nvPr>
        </p:nvSpPr>
        <p:spPr>
          <a:prstGeom prst="rect">
            <a:avLst/>
          </a:prstGeom>
        </p:spPr>
        <p:txBody>
          <a:bodyPr/>
          <a:lstStyle/>
          <a:p>
            <a:pPr>
              <a:buSzTx/>
              <a:buFont typeface="Wingdings 2"/>
              <a:buNone/>
            </a:pPr>
            <a:endParaRPr/>
          </a:p>
        </p:txBody>
      </p:sp>
      <p:sp>
        <p:nvSpPr>
          <p:cNvPr id="137" name="Substituent conținut 2"/>
          <p:cNvSpPr txBox="1"/>
          <p:nvPr/>
        </p:nvSpPr>
        <p:spPr>
          <a:xfrm>
            <a:off x="1112519" y="2060575"/>
            <a:ext cx="7833361" cy="39592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291465" indent="-291465" defTabSz="777240">
              <a:lnSpc>
                <a:spcPct val="90000"/>
              </a:lnSpc>
              <a:spcBef>
                <a:spcPts val="300"/>
              </a:spcBef>
              <a:buSzPct val="100000"/>
              <a:buFont typeface="Arial"/>
              <a:buChar char="•"/>
              <a:defRPr sz="1530"/>
            </a:pPr>
            <a:endParaRPr/>
          </a:p>
          <a:p>
            <a:pPr marL="291465" indent="-291465" defTabSz="777240">
              <a:lnSpc>
                <a:spcPct val="90000"/>
              </a:lnSpc>
              <a:spcBef>
                <a:spcPts val="800"/>
              </a:spcBef>
              <a:defRPr sz="3400"/>
            </a:pPr>
            <a:r>
              <a:t>1. Physically</a:t>
            </a:r>
          </a:p>
          <a:p>
            <a:pPr marL="291465" indent="-291465" defTabSz="777240">
              <a:lnSpc>
                <a:spcPct val="90000"/>
              </a:lnSpc>
              <a:spcBef>
                <a:spcPts val="800"/>
              </a:spcBef>
              <a:defRPr sz="3400"/>
            </a:pPr>
            <a:r>
              <a:t>2. Socially</a:t>
            </a:r>
          </a:p>
          <a:p>
            <a:pPr marL="291465" indent="-291465" defTabSz="777240">
              <a:lnSpc>
                <a:spcPct val="90000"/>
              </a:lnSpc>
              <a:spcBef>
                <a:spcPts val="800"/>
              </a:spcBef>
              <a:defRPr sz="3400"/>
            </a:pPr>
            <a:r>
              <a:t>3. Emotionally</a:t>
            </a:r>
          </a:p>
          <a:p>
            <a:pPr marL="291465" indent="-291465" defTabSz="777240">
              <a:lnSpc>
                <a:spcPct val="90000"/>
              </a:lnSpc>
              <a:spcBef>
                <a:spcPts val="800"/>
              </a:spcBef>
              <a:defRPr sz="3400"/>
            </a:pPr>
            <a:r>
              <a:t>4. Morally/spiritually</a:t>
            </a:r>
          </a:p>
          <a:p>
            <a:pPr marL="291465" indent="-291465" defTabSz="777240">
              <a:lnSpc>
                <a:spcPct val="90000"/>
              </a:lnSpc>
              <a:spcBef>
                <a:spcPts val="800"/>
              </a:spcBef>
              <a:defRPr sz="3400"/>
            </a:pPr>
            <a:r>
              <a:t>5. Intellectually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iterate>
                                    <p:tmAbs val="0"/>
                                  </p:iterate>
                                  <p:childTnLst>
                                    <p:set>
                                      <p:cBhvr>
                                        <p:cTn id="6" fill="hold"/>
                                        <p:tgtEl>
                                          <p:spTgt spid="137">
                                            <p:txEl>
                                              <p:pRg st="1" end="1"/>
                                            </p:txEl>
                                          </p:spTgt>
                                        </p:tgtEl>
                                        <p:attrNameLst>
                                          <p:attrName>style.visibility</p:attrName>
                                        </p:attrNameLst>
                                      </p:cBhvr>
                                      <p:to>
                                        <p:strVal val="visible"/>
                                      </p:to>
                                    </p:set>
                                    <p:animEffect transition="in" filter="box(in)">
                                      <p:cBhvr>
                                        <p:cTn id="7" dur="500"/>
                                        <p:tgtEl>
                                          <p:spTgt spid="13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1" nodeType="clickEffect">
                                  <p:stCondLst>
                                    <p:cond delay="0"/>
                                  </p:stCondLst>
                                  <p:iterate>
                                    <p:tmAbs val="0"/>
                                  </p:iterate>
                                  <p:childTnLst>
                                    <p:set>
                                      <p:cBhvr>
                                        <p:cTn id="11" fill="hold"/>
                                        <p:tgtEl>
                                          <p:spTgt spid="137">
                                            <p:txEl>
                                              <p:pRg st="2" end="2"/>
                                            </p:txEl>
                                          </p:spTgt>
                                        </p:tgtEl>
                                        <p:attrNameLst>
                                          <p:attrName>style.visibility</p:attrName>
                                        </p:attrNameLst>
                                      </p:cBhvr>
                                      <p:to>
                                        <p:strVal val="visible"/>
                                      </p:to>
                                    </p:set>
                                    <p:animEffect transition="in" filter="box(in)">
                                      <p:cBhvr>
                                        <p:cTn id="12" dur="500"/>
                                        <p:tgtEl>
                                          <p:spTgt spid="13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1" nodeType="clickEffect">
                                  <p:stCondLst>
                                    <p:cond delay="0"/>
                                  </p:stCondLst>
                                  <p:iterate>
                                    <p:tmAbs val="0"/>
                                  </p:iterate>
                                  <p:childTnLst>
                                    <p:set>
                                      <p:cBhvr>
                                        <p:cTn id="16" fill="hold"/>
                                        <p:tgtEl>
                                          <p:spTgt spid="137">
                                            <p:txEl>
                                              <p:pRg st="3" end="3"/>
                                            </p:txEl>
                                          </p:spTgt>
                                        </p:tgtEl>
                                        <p:attrNameLst>
                                          <p:attrName>style.visibility</p:attrName>
                                        </p:attrNameLst>
                                      </p:cBhvr>
                                      <p:to>
                                        <p:strVal val="visible"/>
                                      </p:to>
                                    </p:set>
                                    <p:animEffect transition="in" filter="box(in)">
                                      <p:cBhvr>
                                        <p:cTn id="17" dur="500"/>
                                        <p:tgtEl>
                                          <p:spTgt spid="13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iterate>
                                    <p:tmAbs val="0"/>
                                  </p:iterate>
                                  <p:childTnLst>
                                    <p:set>
                                      <p:cBhvr>
                                        <p:cTn id="21" fill="hold"/>
                                        <p:tgtEl>
                                          <p:spTgt spid="137">
                                            <p:txEl>
                                              <p:pRg st="4" end="4"/>
                                            </p:txEl>
                                          </p:spTgt>
                                        </p:tgtEl>
                                        <p:attrNameLst>
                                          <p:attrName>style.visibility</p:attrName>
                                        </p:attrNameLst>
                                      </p:cBhvr>
                                      <p:to>
                                        <p:strVal val="visible"/>
                                      </p:to>
                                    </p:set>
                                    <p:animEffect transition="in" filter="box(in)">
                                      <p:cBhvr>
                                        <p:cTn id="22" dur="500"/>
                                        <p:tgtEl>
                                          <p:spTgt spid="13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1" nodeType="clickEffect">
                                  <p:stCondLst>
                                    <p:cond delay="0"/>
                                  </p:stCondLst>
                                  <p:iterate>
                                    <p:tmAbs val="0"/>
                                  </p:iterate>
                                  <p:childTnLst>
                                    <p:set>
                                      <p:cBhvr>
                                        <p:cTn id="26" fill="hold"/>
                                        <p:tgtEl>
                                          <p:spTgt spid="137">
                                            <p:txEl>
                                              <p:pRg st="5" end="5"/>
                                            </p:txEl>
                                          </p:spTgt>
                                        </p:tgtEl>
                                        <p:attrNameLst>
                                          <p:attrName>style.visibility</p:attrName>
                                        </p:attrNameLst>
                                      </p:cBhvr>
                                      <p:to>
                                        <p:strVal val="visible"/>
                                      </p:to>
                                    </p:set>
                                    <p:animEffect transition="in" filter="box(in)">
                                      <p:cBhvr>
                                        <p:cTn id="27" dur="500"/>
                                        <p:tgtEl>
                                          <p:spTgt spid="13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1" nodeType="clickEffect">
                                  <p:stCondLst>
                                    <p:cond delay="0"/>
                                  </p:stCondLst>
                                  <p:iterate>
                                    <p:tmAbs val="0"/>
                                  </p:iterate>
                                  <p:childTnLst>
                                    <p:set>
                                      <p:cBhvr>
                                        <p:cTn id="31" fill="hold"/>
                                        <p:tgtEl>
                                          <p:spTgt spid="137">
                                            <p:txEl>
                                              <p:pRg st="6" end="6"/>
                                            </p:txEl>
                                          </p:spTgt>
                                        </p:tgtEl>
                                        <p:attrNameLst>
                                          <p:attrName>style.visibility</p:attrName>
                                        </p:attrNameLst>
                                      </p:cBhvr>
                                      <p:to>
                                        <p:strVal val="visible"/>
                                      </p:to>
                                    </p:set>
                                    <p:animEffect transition="in" filter="box(in)">
                                      <p:cBhvr>
                                        <p:cTn id="32" dur="500"/>
                                        <p:tgtEl>
                                          <p:spTgt spid="13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1"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itle 1"/>
          <p:cNvSpPr txBox="1">
            <a:spLocks noGrp="1"/>
          </p:cNvSpPr>
          <p:nvPr>
            <p:ph type="title"/>
          </p:nvPr>
        </p:nvSpPr>
        <p:spPr>
          <a:prstGeom prst="rect">
            <a:avLst/>
          </a:prstGeom>
        </p:spPr>
        <p:txBody>
          <a:bodyPr/>
          <a:lstStyle/>
          <a:p>
            <a:pPr marL="342900" indent="-342900">
              <a:spcBef>
                <a:spcPts val="1200"/>
              </a:spcBef>
              <a:defRPr sz="5400">
                <a:solidFill>
                  <a:srgbClr val="000000"/>
                </a:solidFill>
              </a:defRPr>
            </a:pPr>
            <a:r>
              <a:t>1. Physical education</a:t>
            </a:r>
          </a:p>
        </p:txBody>
      </p:sp>
      <p:sp>
        <p:nvSpPr>
          <p:cNvPr id="140" name="Content Placeholder 2"/>
          <p:cNvSpPr txBox="1">
            <a:spLocks noGrp="1"/>
          </p:cNvSpPr>
          <p:nvPr>
            <p:ph type="body" sz="half" idx="1"/>
          </p:nvPr>
        </p:nvSpPr>
        <p:spPr>
          <a:xfrm>
            <a:off x="457200" y="3929065"/>
            <a:ext cx="7901014" cy="1857389"/>
          </a:xfrm>
          <a:prstGeom prst="rect">
            <a:avLst/>
          </a:prstGeom>
        </p:spPr>
        <p:txBody>
          <a:bodyPr/>
          <a:lstStyle/>
          <a:p>
            <a:pPr marL="249631" indent="-249631" defTabSz="832104">
              <a:lnSpc>
                <a:spcPct val="80000"/>
              </a:lnSpc>
              <a:spcBef>
                <a:spcPts val="400"/>
              </a:spcBef>
              <a:buSzTx/>
              <a:buFont typeface="Wingdings 2"/>
              <a:buNone/>
              <a:defRPr sz="2002" b="1"/>
            </a:pPr>
            <a:endParaRPr dirty="0"/>
          </a:p>
          <a:p>
            <a:pPr marL="249631" indent="-249631" defTabSz="832104">
              <a:lnSpc>
                <a:spcPct val="80000"/>
              </a:lnSpc>
              <a:spcBef>
                <a:spcPts val="400"/>
              </a:spcBef>
              <a:buSzTx/>
              <a:buFont typeface="Wingdings 2"/>
              <a:buNone/>
              <a:defRPr sz="2002"/>
            </a:pPr>
            <a:r>
              <a:rPr dirty="0"/>
              <a:t>		After some hours of sitting down, the lungs pressed, with non-oxygenated brains, the physical activity will become a real pleasure, if it is done consciously and the student will notice an improvement, he/she will be more efficient. </a:t>
            </a:r>
            <a:endParaRPr lang="en-US" dirty="0"/>
          </a:p>
          <a:p>
            <a:pPr marL="249631" indent="-249631" defTabSz="832104">
              <a:lnSpc>
                <a:spcPct val="80000"/>
              </a:lnSpc>
              <a:spcBef>
                <a:spcPts val="400"/>
              </a:spcBef>
              <a:buSzTx/>
              <a:buFont typeface="Wingdings 2"/>
              <a:buNone/>
              <a:defRPr sz="2002"/>
            </a:pPr>
            <a:r>
              <a:rPr lang="en-US" dirty="0"/>
              <a:t>		</a:t>
            </a:r>
            <a:r>
              <a:rPr dirty="0"/>
              <a:t>So</a:t>
            </a:r>
            <a:r>
              <a:rPr lang="en-US" dirty="0"/>
              <a:t>, </a:t>
            </a:r>
            <a:r>
              <a:rPr dirty="0"/>
              <a:t>this part of education shouldn’t be neglected.</a:t>
            </a:r>
          </a:p>
        </p:txBody>
      </p:sp>
      <p:sp>
        <p:nvSpPr>
          <p:cNvPr id="141" name="Content Placeholder 2"/>
          <p:cNvSpPr txBox="1"/>
          <p:nvPr/>
        </p:nvSpPr>
        <p:spPr>
          <a:xfrm>
            <a:off x="502919" y="1785926"/>
            <a:ext cx="8138161" cy="50720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274320" indent="-274320">
              <a:lnSpc>
                <a:spcPct val="80000"/>
              </a:lnSpc>
              <a:spcBef>
                <a:spcPts val="500"/>
              </a:spcBef>
              <a:defRPr sz="2200"/>
            </a:pPr>
            <a:r>
              <a:t>		‘Because the mind and the soul express themselves through the body, the vigor of mind and the spiritual side depend on the physical activity. Anything that brings physical health, brings also a development of a witty mind, of a well balanced character. Health should be taken care of as of our character’.</a:t>
            </a:r>
            <a:endParaRPr b="1"/>
          </a:p>
          <a:p>
            <a:pPr marL="274320" indent="-274320">
              <a:lnSpc>
                <a:spcPct val="80000"/>
              </a:lnSpc>
              <a:spcBef>
                <a:spcPts val="500"/>
              </a:spcBef>
              <a:defRPr sz="2200"/>
            </a:pPr>
            <a:r>
              <a:t>                                    </a:t>
            </a:r>
            <a:r>
              <a:rPr i="1"/>
              <a:t>E.G. White, </a:t>
            </a:r>
            <a:r>
              <a:rPr i="1" u="sng"/>
              <a:t>Education</a:t>
            </a:r>
            <a:r>
              <a:rPr i="1"/>
              <a:t>, p. 187.</a:t>
            </a:r>
          </a:p>
        </p:txBody>
      </p:sp>
      <p:pic>
        <p:nvPicPr>
          <p:cNvPr id="142" name="Picture 4" descr="Picture 4"/>
          <p:cNvPicPr>
            <a:picLocks noChangeAspect="1"/>
          </p:cNvPicPr>
          <p:nvPr/>
        </p:nvPicPr>
        <p:blipFill>
          <a:blip r:embed="rId2"/>
          <a:stretch>
            <a:fillRect/>
          </a:stretch>
        </p:blipFill>
        <p:spPr>
          <a:xfrm>
            <a:off x="7072330" y="2928934"/>
            <a:ext cx="1643075" cy="1285885"/>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itle 1"/>
          <p:cNvSpPr txBox="1">
            <a:spLocks noGrp="1"/>
          </p:cNvSpPr>
          <p:nvPr>
            <p:ph type="title"/>
          </p:nvPr>
        </p:nvSpPr>
        <p:spPr>
          <a:prstGeom prst="rect">
            <a:avLst/>
          </a:prstGeom>
        </p:spPr>
        <p:txBody>
          <a:bodyPr>
            <a:normAutofit fontScale="90000"/>
          </a:bodyPr>
          <a:lstStyle/>
          <a:p>
            <a:pPr defTabSz="768095">
              <a:defRPr sz="4032">
                <a:solidFill>
                  <a:srgbClr val="000000"/>
                </a:solidFill>
              </a:defRPr>
            </a:pPr>
            <a:r>
              <a:rPr dirty="0"/>
              <a:t>2. Social education</a:t>
            </a:r>
            <a:br>
              <a:rPr dirty="0"/>
            </a:br>
            <a:endParaRPr dirty="0"/>
          </a:p>
        </p:txBody>
      </p:sp>
      <p:sp>
        <p:nvSpPr>
          <p:cNvPr id="145" name="Content Placeholder 2"/>
          <p:cNvSpPr txBox="1">
            <a:spLocks noGrp="1"/>
          </p:cNvSpPr>
          <p:nvPr>
            <p:ph type="body" idx="1"/>
          </p:nvPr>
        </p:nvSpPr>
        <p:spPr>
          <a:xfrm>
            <a:off x="457200" y="2428868"/>
            <a:ext cx="8229600" cy="3895732"/>
          </a:xfrm>
          <a:prstGeom prst="rect">
            <a:avLst/>
          </a:prstGeom>
        </p:spPr>
        <p:txBody>
          <a:bodyPr/>
          <a:lstStyle/>
          <a:p>
            <a:pPr marL="266090" indent="-266090" defTabSz="886968">
              <a:lnSpc>
                <a:spcPct val="90000"/>
              </a:lnSpc>
              <a:spcBef>
                <a:spcPts val="500"/>
              </a:spcBef>
              <a:buSzTx/>
              <a:buFont typeface="Wingdings 2"/>
              <a:buNone/>
              <a:defRPr sz="2134"/>
            </a:pPr>
            <a:r>
              <a:rPr dirty="0"/>
              <a:t>		Teenagers feel the need of </a:t>
            </a:r>
            <a:r>
              <a:rPr dirty="0" err="1"/>
              <a:t>socialising</a:t>
            </a:r>
            <a:r>
              <a:rPr dirty="0"/>
              <a:t>, of talking to each other. Famous universities from USA, France, Great Britain noticed that the teenagers who graduate university or post university studies are selfish and they don’t do almost anything for the others, but they are interested mostly in their own person.</a:t>
            </a:r>
          </a:p>
          <a:p>
            <a:pPr marL="266090" indent="-266090" defTabSz="886968">
              <a:lnSpc>
                <a:spcPct val="90000"/>
              </a:lnSpc>
              <a:spcBef>
                <a:spcPts val="500"/>
              </a:spcBef>
              <a:buSzTx/>
              <a:buFont typeface="Wingdings 2"/>
              <a:buNone/>
              <a:defRPr sz="2134"/>
            </a:pPr>
            <a:r>
              <a:rPr dirty="0"/>
              <a:t>		Teenagers should be encouraged to spend time with orphans, old people, people with disabilities. Thus</a:t>
            </a:r>
            <a:r>
              <a:rPr lang="en-US" dirty="0"/>
              <a:t>,</a:t>
            </a:r>
            <a:r>
              <a:rPr dirty="0"/>
              <a:t> they will built altruism, share love and help, communication, </a:t>
            </a:r>
            <a:r>
              <a:rPr dirty="0" err="1"/>
              <a:t>socialisation</a:t>
            </a:r>
            <a:r>
              <a:rPr dirty="0"/>
              <a:t>; they will learn what care, charity, simplicity, kindness mean. They will learn how to cherish life and appreciate it. They will learn respect for themselves, for others, for life.</a:t>
            </a:r>
          </a:p>
        </p:txBody>
      </p:sp>
      <p:pic>
        <p:nvPicPr>
          <p:cNvPr id="146" name="Picture 3" descr="Picture 3"/>
          <p:cNvPicPr>
            <a:picLocks noChangeAspect="1"/>
          </p:cNvPicPr>
          <p:nvPr/>
        </p:nvPicPr>
        <p:blipFill>
          <a:blip r:embed="rId2"/>
          <a:stretch>
            <a:fillRect/>
          </a:stretch>
        </p:blipFill>
        <p:spPr>
          <a:xfrm>
            <a:off x="5286380" y="0"/>
            <a:ext cx="1928827" cy="1571637"/>
          </a:xfrm>
          <a:prstGeom prst="rect">
            <a:avLst/>
          </a:prstGeom>
          <a:ln w="12700">
            <a:miter lim="400000"/>
          </a:ln>
        </p:spPr>
      </p:pic>
      <p:pic>
        <p:nvPicPr>
          <p:cNvPr id="147" name="Picture 2" descr="Picture 2"/>
          <p:cNvPicPr>
            <a:picLocks noChangeAspect="1"/>
          </p:cNvPicPr>
          <p:nvPr/>
        </p:nvPicPr>
        <p:blipFill>
          <a:blip r:embed="rId3"/>
          <a:stretch>
            <a:fillRect/>
          </a:stretch>
        </p:blipFill>
        <p:spPr>
          <a:xfrm rot="20663465">
            <a:off x="164398" y="1377723"/>
            <a:ext cx="1732064" cy="1222025"/>
          </a:xfrm>
          <a:prstGeom prst="rect">
            <a:avLst/>
          </a:prstGeom>
          <a:ln w="12700">
            <a:miter lim="400000"/>
          </a:ln>
        </p:spPr>
      </p:pic>
      <p:pic>
        <p:nvPicPr>
          <p:cNvPr id="148" name="Picture 2" descr="Picture 2"/>
          <p:cNvPicPr>
            <a:picLocks noChangeAspect="1"/>
          </p:cNvPicPr>
          <p:nvPr/>
        </p:nvPicPr>
        <p:blipFill>
          <a:blip r:embed="rId4"/>
          <a:stretch>
            <a:fillRect/>
          </a:stretch>
        </p:blipFill>
        <p:spPr>
          <a:xfrm>
            <a:off x="7429520" y="857231"/>
            <a:ext cx="1523993" cy="142876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iterate>
                                    <p:tmAbs val="0"/>
                                  </p:iterate>
                                  <p:childTnLst>
                                    <p:set>
                                      <p:cBhvr>
                                        <p:cTn id="6" fill="hold"/>
                                        <p:tgtEl>
                                          <p:spTgt spid="147"/>
                                        </p:tgtEl>
                                        <p:attrNameLst>
                                          <p:attrName>style.visibility</p:attrName>
                                        </p:attrNameLst>
                                      </p:cBhvr>
                                      <p:to>
                                        <p:strVal val="visible"/>
                                      </p:to>
                                    </p:set>
                                    <p:animEffect transition="in" filter="box(in)">
                                      <p:cBhvr>
                                        <p:cTn id="7"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1"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itle 1"/>
          <p:cNvSpPr txBox="1">
            <a:spLocks noGrp="1"/>
          </p:cNvSpPr>
          <p:nvPr>
            <p:ph type="title"/>
          </p:nvPr>
        </p:nvSpPr>
        <p:spPr>
          <a:prstGeom prst="rect">
            <a:avLst/>
          </a:prstGeom>
        </p:spPr>
        <p:txBody>
          <a:bodyPr>
            <a:normAutofit fontScale="90000"/>
          </a:bodyPr>
          <a:lstStyle/>
          <a:p>
            <a:pPr defTabSz="768095">
              <a:defRPr sz="4032">
                <a:solidFill>
                  <a:srgbClr val="000000"/>
                </a:solidFill>
              </a:defRPr>
            </a:pPr>
            <a:r>
              <a:t>3. </a:t>
            </a:r>
            <a:r>
              <a:rPr>
                <a:solidFill>
                  <a:srgbClr val="115964"/>
                </a:solidFill>
              </a:rPr>
              <a:t>Emotional education</a:t>
            </a:r>
            <a:br>
              <a:rPr>
                <a:solidFill>
                  <a:srgbClr val="115964"/>
                </a:solidFill>
              </a:rPr>
            </a:br>
            <a:endParaRPr>
              <a:solidFill>
                <a:srgbClr val="115964"/>
              </a:solidFill>
            </a:endParaRPr>
          </a:p>
        </p:txBody>
      </p:sp>
      <p:sp>
        <p:nvSpPr>
          <p:cNvPr id="151" name="Content Placeholder 2"/>
          <p:cNvSpPr txBox="1">
            <a:spLocks noGrp="1"/>
          </p:cNvSpPr>
          <p:nvPr>
            <p:ph type="body" idx="1"/>
          </p:nvPr>
        </p:nvSpPr>
        <p:spPr>
          <a:prstGeom prst="rect">
            <a:avLst/>
          </a:prstGeom>
        </p:spPr>
        <p:txBody>
          <a:bodyPr/>
          <a:lstStyle/>
          <a:p>
            <a:pPr>
              <a:buSzTx/>
              <a:buFont typeface="Wingdings 2"/>
              <a:buNone/>
            </a:pPr>
            <a:r>
              <a:t>		Warm relationships with the relatives, taking time to have real talk with them, not only to give information, but to share feelings, emotions, these are essential for a healthy character. </a:t>
            </a:r>
          </a:p>
          <a:p>
            <a:pPr>
              <a:buSzTx/>
              <a:buFont typeface="Wingdings 2"/>
              <a:buNone/>
            </a:pPr>
            <a:r>
              <a:t> 		Teachers have a huge responsibility regarding the emotional side of the students as they can be real counsellors, mentors, advisors, thus showing to them that they are interested in their development as human beings, not only in transmitting information.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Content Placeholder 2"/>
          <p:cNvSpPr txBox="1">
            <a:spLocks noGrp="1"/>
          </p:cNvSpPr>
          <p:nvPr>
            <p:ph type="body" idx="1"/>
          </p:nvPr>
        </p:nvSpPr>
        <p:spPr>
          <a:xfrm>
            <a:off x="0" y="1785926"/>
            <a:ext cx="9144000" cy="4786346"/>
          </a:xfrm>
          <a:prstGeom prst="rect">
            <a:avLst/>
          </a:prstGeom>
        </p:spPr>
        <p:txBody>
          <a:bodyPr/>
          <a:lstStyle/>
          <a:p>
            <a:pPr marL="257860" indent="-257860" defTabSz="859536">
              <a:spcBef>
                <a:spcPts val="300"/>
              </a:spcBef>
              <a:buSzTx/>
              <a:buFont typeface="Wingdings 2"/>
              <a:buNone/>
              <a:defRPr sz="1504" b="1"/>
            </a:pPr>
            <a:r>
              <a:rPr dirty="0"/>
              <a:t>Values and non- values</a:t>
            </a:r>
          </a:p>
          <a:p>
            <a:pPr marL="257860" indent="-257860" defTabSz="859536">
              <a:spcBef>
                <a:spcPts val="300"/>
              </a:spcBef>
              <a:buSzTx/>
              <a:buFont typeface="Wingdings 2"/>
              <a:buNone/>
              <a:defRPr sz="1504"/>
            </a:pPr>
            <a:r>
              <a:rPr dirty="0"/>
              <a:t>		Each of us has a perspective over life (some</a:t>
            </a:r>
            <a:r>
              <a:rPr lang="en-US" dirty="0"/>
              <a:t> people t</a:t>
            </a:r>
            <a:r>
              <a:rPr dirty="0"/>
              <a:t>hink that there is no chance in life if you work honestly, others think that nobody helps you when you are in need, some believe in fate and luck, some others that it’s no use being moral, some that it’s not worth investing time in studying, </a:t>
            </a:r>
            <a:r>
              <a:rPr dirty="0" err="1"/>
              <a:t>etc</a:t>
            </a:r>
            <a:r>
              <a:rPr dirty="0"/>
              <a:t>).</a:t>
            </a:r>
          </a:p>
          <a:p>
            <a:pPr marL="257860" indent="-257860" defTabSz="859536">
              <a:spcBef>
                <a:spcPts val="300"/>
              </a:spcBef>
              <a:buSzTx/>
              <a:buFont typeface="Wingdings 2"/>
              <a:buNone/>
              <a:defRPr sz="1504"/>
            </a:pPr>
            <a:r>
              <a:rPr dirty="0"/>
              <a:t>		Do we invest</a:t>
            </a:r>
            <a:r>
              <a:rPr lang="en-US" dirty="0"/>
              <a:t> </a:t>
            </a:r>
            <a:r>
              <a:rPr dirty="0"/>
              <a:t>in nowadays education, in forming  true values of a healthy life vision? Do the parents promote a healthy environment  for the world we live in?  Are values as kindness, correctitude, integrity, honesty, altruism promoted any more?  Or we care only of performances, being on top and we forget about respect, kindness, common sense. It seems that nowadays what matters most is competition, being better than the others, more performing, more successful, and we forget about collaboration.</a:t>
            </a:r>
          </a:p>
          <a:p>
            <a:pPr marL="257860" indent="-257860" defTabSz="859536">
              <a:spcBef>
                <a:spcPts val="300"/>
              </a:spcBef>
              <a:buSzTx/>
              <a:buFont typeface="Wingdings 2"/>
              <a:buNone/>
              <a:defRPr sz="1504"/>
            </a:pPr>
            <a:r>
              <a:rPr dirty="0"/>
              <a:t>	 	Ellen White states: ‘ The true education doesn’t ignore the value of scientific knowledge or of the literary values; it </a:t>
            </a:r>
            <a:r>
              <a:rPr dirty="0" err="1"/>
              <a:t>emphasises</a:t>
            </a:r>
            <a:r>
              <a:rPr dirty="0"/>
              <a:t> power over information; over power kindness; over intellectual culture character. The world doesn’t needs so much strong intellectual people as it needs people with noble character.’ (</a:t>
            </a:r>
            <a:r>
              <a:rPr i="1" dirty="0"/>
              <a:t>Education</a:t>
            </a:r>
            <a:r>
              <a:rPr dirty="0"/>
              <a:t>, p. 225). </a:t>
            </a:r>
          </a:p>
          <a:p>
            <a:pPr marL="257860" indent="-257860" defTabSz="859536">
              <a:spcBef>
                <a:spcPts val="300"/>
              </a:spcBef>
              <a:buSzTx/>
              <a:buFont typeface="Wingdings 2"/>
              <a:buNone/>
              <a:defRPr sz="1504"/>
            </a:pPr>
            <a:r>
              <a:rPr dirty="0"/>
              <a:t>		 The Germans were the first in promoting the idea of </a:t>
            </a:r>
            <a:r>
              <a:rPr dirty="0" err="1"/>
              <a:t>Weltanschaung</a:t>
            </a:r>
            <a:r>
              <a:rPr dirty="0"/>
              <a:t> = vision about life. That is why the foreign people work better in teams than the Romanians; when you fill in a CV it is very important to be a good team worker.</a:t>
            </a:r>
          </a:p>
          <a:p>
            <a:pPr marL="257860" indent="-257860" defTabSz="859536">
              <a:spcBef>
                <a:spcPts val="300"/>
              </a:spcBef>
              <a:buSzTx/>
              <a:buFont typeface="Wingdings 2"/>
              <a:buNone/>
              <a:defRPr sz="1504"/>
            </a:pPr>
            <a:r>
              <a:rPr dirty="0"/>
              <a:t>  </a:t>
            </a:r>
          </a:p>
        </p:txBody>
      </p:sp>
      <p:sp>
        <p:nvSpPr>
          <p:cNvPr id="154" name="Title 5"/>
          <p:cNvSpPr txBox="1">
            <a:spLocks noGrp="1"/>
          </p:cNvSpPr>
          <p:nvPr>
            <p:ph type="title"/>
          </p:nvPr>
        </p:nvSpPr>
        <p:spPr>
          <a:xfrm>
            <a:off x="500034" y="142851"/>
            <a:ext cx="8229601" cy="1357323"/>
          </a:xfrm>
          <a:prstGeom prst="rect">
            <a:avLst/>
          </a:prstGeom>
        </p:spPr>
        <p:txBody>
          <a:bodyPr>
            <a:normAutofit fontScale="90000"/>
          </a:bodyPr>
          <a:lstStyle/>
          <a:p>
            <a:pPr defTabSz="905255">
              <a:defRPr sz="4752">
                <a:solidFill>
                  <a:srgbClr val="000000"/>
                </a:solidFill>
              </a:defRPr>
            </a:pPr>
            <a:r>
              <a:t>4. Moral</a:t>
            </a:r>
            <a:r>
              <a:rPr>
                <a:solidFill>
                  <a:srgbClr val="04617B"/>
                </a:solidFill>
              </a:rPr>
              <a:t>/</a:t>
            </a:r>
            <a:r>
              <a:t>spiritual education</a:t>
            </a:r>
            <a:br/>
            <a:endParaRPr/>
          </a:p>
        </p:txBody>
      </p:sp>
      <p:sp>
        <p:nvSpPr>
          <p:cNvPr id="155" name="Dreptunghi 4"/>
          <p:cNvSpPr/>
          <p:nvPr/>
        </p:nvSpPr>
        <p:spPr>
          <a:xfrm rot="20594844">
            <a:off x="463298" y="1120283"/>
            <a:ext cx="2579534" cy="421641"/>
          </a:xfrm>
          <a:prstGeom prst="rect">
            <a:avLst/>
          </a:prstGeom>
          <a:blipFill>
            <a:blip r:embed="rId2"/>
          </a:bli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000" b="1">
                <a:ln w="10541" cap="flat">
                  <a:solidFill>
                    <a:srgbClr val="0669C3"/>
                  </a:solidFill>
                  <a:prstDash val="solid"/>
                  <a:round/>
                </a:ln>
                <a:solidFill>
                  <a:srgbClr val="C00000"/>
                </a:solidFill>
              </a:defRPr>
            </a:lvl1pPr>
          </a:lstStyle>
          <a:p>
            <a:r>
              <a:t>Altruism</a:t>
            </a:r>
          </a:p>
        </p:txBody>
      </p:sp>
      <p:sp>
        <p:nvSpPr>
          <p:cNvPr id="156" name="Dreptunghi 6"/>
          <p:cNvSpPr txBox="1"/>
          <p:nvPr/>
        </p:nvSpPr>
        <p:spPr>
          <a:xfrm rot="323745">
            <a:off x="4864647" y="1273221"/>
            <a:ext cx="3278142"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b="1" cap="all">
                <a:ln w="9000" cap="flat">
                  <a:solidFill>
                    <a:srgbClr val="00A376"/>
                  </a:solidFill>
                  <a:prstDash val="solid"/>
                  <a:round/>
                </a:ln>
                <a:gradFill flip="none" rotWithShape="1">
                  <a:gsLst>
                    <a:gs pos="0">
                      <a:srgbClr val="006B4E"/>
                    </a:gs>
                    <a:gs pos="43000">
                      <a:srgbClr val="00DFA2"/>
                    </a:gs>
                    <a:gs pos="48000">
                      <a:srgbClr val="00CF97"/>
                    </a:gs>
                    <a:gs pos="100000">
                      <a:srgbClr val="006B4E"/>
                    </a:gs>
                  </a:gsLst>
                  <a:lin ang="5400000" scaled="0"/>
                </a:gradFill>
                <a:latin typeface="Arial"/>
                <a:ea typeface="Arial"/>
                <a:cs typeface="Arial"/>
                <a:sym typeface="Arial"/>
              </a:defRPr>
            </a:lvl1pPr>
          </a:lstStyle>
          <a:p>
            <a:r>
              <a:t>Integrity</a:t>
            </a:r>
          </a:p>
        </p:txBody>
      </p:sp>
      <p:sp>
        <p:nvSpPr>
          <p:cNvPr id="157" name="Rectangle 8"/>
          <p:cNvSpPr txBox="1"/>
          <p:nvPr/>
        </p:nvSpPr>
        <p:spPr>
          <a:xfrm>
            <a:off x="3331836" y="1428736"/>
            <a:ext cx="2152318" cy="437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400" b="1">
                <a:ln w="31550" cap="flat">
                  <a:solidFill>
                    <a:srgbClr val="3369B5"/>
                  </a:solidFill>
                  <a:prstDash val="solid"/>
                  <a:round/>
                </a:ln>
                <a:solidFill>
                  <a:srgbClr val="FFFFFF"/>
                </a:solidFill>
                <a:effectLst>
                  <a:outerShdw blurRad="38100" dist="12700" dir="12000000" rotWithShape="0">
                    <a:srgbClr val="000000">
                      <a:alpha val="40000"/>
                    </a:srgbClr>
                  </a:outerShdw>
                </a:effectLst>
                <a:latin typeface="Arial"/>
                <a:ea typeface="Arial"/>
                <a:cs typeface="Arial"/>
                <a:sym typeface="Arial"/>
              </a:defRPr>
            </a:pPr>
            <a:r>
              <a:t>Correctitude</a:t>
            </a:r>
          </a:p>
        </p:txBody>
      </p:sp>
      <p:sp>
        <p:nvSpPr>
          <p:cNvPr id="158" name="Dreptunghi 5"/>
          <p:cNvSpPr/>
          <p:nvPr/>
        </p:nvSpPr>
        <p:spPr>
          <a:xfrm rot="1970466">
            <a:off x="6959526" y="1185544"/>
            <a:ext cx="1887441" cy="384757"/>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000" b="1">
                <a:ln w="17780" cap="flat">
                  <a:solidFill>
                    <a:srgbClr val="FFFFFF"/>
                  </a:solidFill>
                  <a:prstDash val="solid"/>
                  <a:miter lim="800000"/>
                </a:ln>
                <a:gradFill flip="none" rotWithShape="1">
                  <a:gsLst>
                    <a:gs pos="0">
                      <a:srgbClr val="515151"/>
                    </a:gs>
                    <a:gs pos="49000">
                      <a:srgbClr val="595959"/>
                    </a:gs>
                    <a:gs pos="50000">
                      <a:srgbClr val="000000"/>
                    </a:gs>
                    <a:gs pos="95000">
                      <a:srgbClr val="000000"/>
                    </a:gs>
                    <a:gs pos="100000">
                      <a:srgbClr val="000000"/>
                    </a:gs>
                  </a:gsLst>
                  <a:lin ang="5400000" scaled="0"/>
                </a:gradFill>
                <a:effectLst>
                  <a:outerShdw blurRad="50800" rotWithShape="0">
                    <a:srgbClr val="000000"/>
                  </a:outerShdw>
                </a:effectLst>
                <a:latin typeface="Arial"/>
                <a:ea typeface="Arial"/>
                <a:cs typeface="Arial"/>
                <a:sym typeface="Arial"/>
              </a:defRPr>
            </a:lvl1pPr>
          </a:lstStyle>
          <a:p>
            <a:r>
              <a:t>Kindness</a:t>
            </a:r>
          </a:p>
        </p:txBody>
      </p:sp>
      <p:sp>
        <p:nvSpPr>
          <p:cNvPr id="159" name="Dreptunghi 3"/>
          <p:cNvSpPr txBox="1"/>
          <p:nvPr/>
        </p:nvSpPr>
        <p:spPr>
          <a:xfrm rot="20984207">
            <a:off x="3328932" y="996075"/>
            <a:ext cx="2585845" cy="3752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000" b="1">
                <a:ln w="12700" cap="flat">
                  <a:solidFill>
                    <a:srgbClr val="00637F"/>
                  </a:solidFill>
                  <a:prstDash val="solid"/>
                  <a:round/>
                </a:ln>
                <a:solidFill>
                  <a:srgbClr val="DCFAFF"/>
                </a:solidFill>
                <a:effectLst>
                  <a:outerShdw blurRad="38100" dist="20320" dir="1800000" rotWithShape="0">
                    <a:srgbClr val="000000">
                      <a:alpha val="40000"/>
                    </a:srgbClr>
                  </a:outerShdw>
                </a:effectLst>
                <a:latin typeface="Arial"/>
                <a:ea typeface="Arial"/>
                <a:cs typeface="Arial"/>
                <a:sym typeface="Arial"/>
              </a:defRPr>
            </a:lvl1pPr>
          </a:lstStyle>
          <a:p>
            <a:r>
              <a:t>Honesty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155"/>
                                        </p:tgtEl>
                                        <p:attrNameLst>
                                          <p:attrName>style.visibility</p:attrName>
                                        </p:attrNameLst>
                                      </p:cBhvr>
                                      <p:to>
                                        <p:strVal val="visible"/>
                                      </p:to>
                                    </p:set>
                                    <p:anim calcmode="lin" valueType="num">
                                      <p:cBhvr>
                                        <p:cTn id="7" dur="1000" fill="hold"/>
                                        <p:tgtEl>
                                          <p:spTgt spid="155"/>
                                        </p:tgtEl>
                                        <p:attrNameLst>
                                          <p:attrName>ppt_w</p:attrName>
                                        </p:attrNameLst>
                                      </p:cBhvr>
                                      <p:tavLst>
                                        <p:tav tm="0">
                                          <p:val>
                                            <p:fltVal val="0"/>
                                          </p:val>
                                        </p:tav>
                                        <p:tav tm="100000">
                                          <p:val>
                                            <p:strVal val="#ppt_w"/>
                                          </p:val>
                                        </p:tav>
                                      </p:tavLst>
                                    </p:anim>
                                    <p:anim calcmode="lin" valueType="num">
                                      <p:cBhvr>
                                        <p:cTn id="8" dur="1000" fill="hold"/>
                                        <p:tgtEl>
                                          <p:spTgt spid="15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8" presetClass="emph" presetSubtype="0" fill="hold" grpId="2" nodeType="afterEffect">
                                  <p:stCondLst>
                                    <p:cond delay="0"/>
                                  </p:stCondLst>
                                  <p:childTnLst>
                                    <p:animRot by="21600000">
                                      <p:cBhvr>
                                        <p:cTn id="11" dur="2000" fill="hold"/>
                                        <p:tgtEl>
                                          <p:spTgt spid="155"/>
                                        </p:tgtEl>
                                        <p:attrNameLst>
                                          <p:attrName>r</p:attrName>
                                        </p:attrNameLst>
                                      </p:cBhvr>
                                    </p:animRot>
                                  </p:childTnLst>
                                </p:cTn>
                              </p:par>
                            </p:childTnLst>
                          </p:cTn>
                        </p:par>
                        <p:par>
                          <p:cTn id="12" fill="hold">
                            <p:stCondLst>
                              <p:cond delay="2000"/>
                            </p:stCondLst>
                            <p:childTnLst>
                              <p:par>
                                <p:cTn id="13" presetID="15" presetClass="entr" presetSubtype="9" fill="hold" grpId="3" nodeType="afterEffect">
                                  <p:stCondLst>
                                    <p:cond delay="0"/>
                                  </p:stCondLst>
                                  <p:iterate>
                                    <p:tmAbs val="0"/>
                                  </p:iterate>
                                  <p:childTnLst>
                                    <p:set>
                                      <p:cBhvr>
                                        <p:cTn id="14" fill="hold"/>
                                        <p:tgtEl>
                                          <p:spTgt spid="156"/>
                                        </p:tgtEl>
                                        <p:attrNameLst>
                                          <p:attrName>style.visibility</p:attrName>
                                        </p:attrNameLst>
                                      </p:cBhvr>
                                      <p:to>
                                        <p:strVal val="visible"/>
                                      </p:to>
                                    </p:set>
                                    <p:anim calcmode="lin" valueType="num">
                                      <p:cBhvr>
                                        <p:cTn id="15" dur="3000" fill="hold"/>
                                        <p:tgtEl>
                                          <p:spTgt spid="156"/>
                                        </p:tgtEl>
                                        <p:attrNameLst>
                                          <p:attrName>ppt_w</p:attrName>
                                        </p:attrNameLst>
                                      </p:cBhvr>
                                      <p:tavLst>
                                        <p:tav tm="0">
                                          <p:val>
                                            <p:fltVal val="0"/>
                                          </p:val>
                                        </p:tav>
                                        <p:tav tm="100000">
                                          <p:val>
                                            <p:strVal val="#ppt_w"/>
                                          </p:val>
                                        </p:tav>
                                      </p:tavLst>
                                    </p:anim>
                                    <p:anim calcmode="lin" valueType="num">
                                      <p:cBhvr>
                                        <p:cTn id="16" dur="3000" fill="hold"/>
                                        <p:tgtEl>
                                          <p:spTgt spid="156"/>
                                        </p:tgtEl>
                                        <p:attrNameLst>
                                          <p:attrName>ppt_h</p:attrName>
                                        </p:attrNameLst>
                                      </p:cBhvr>
                                      <p:tavLst>
                                        <p:tav tm="0">
                                          <p:val>
                                            <p:fltVal val="0"/>
                                          </p:val>
                                        </p:tav>
                                        <p:tav tm="100000">
                                          <p:val>
                                            <p:strVal val="#ppt_h"/>
                                          </p:val>
                                        </p:tav>
                                      </p:tavLst>
                                    </p:anim>
                                    <p:anim calcmode="lin" valueType="num">
                                      <p:cBhvr>
                                        <p:cTn id="17" dur="3000" fill="hold"/>
                                        <p:tgtEl>
                                          <p:spTgt spid="156"/>
                                        </p:tgtEl>
                                        <p:attrNameLst>
                                          <p:attrName>ppt_x</p:attrName>
                                        </p:attrNameLst>
                                      </p:cBhvr>
                                      <p:tavLst>
                                        <p:tav tm="0" fmla="#ppt_x+(cos(-2*pi*(1-$))*-#ppt_x-sin(-2*pi*(1-$))*(1-#ppt_y))*(1-$)">
                                          <p:val>
                                            <p:fltVal val="0"/>
                                          </p:val>
                                        </p:tav>
                                        <p:tav tm="100000">
                                          <p:val>
                                            <p:fltVal val="1"/>
                                          </p:val>
                                        </p:tav>
                                      </p:tavLst>
                                    </p:anim>
                                    <p:anim calcmode="lin" valueType="num">
                                      <p:cBhvr>
                                        <p:cTn id="18" dur="3000" fill="hold"/>
                                        <p:tgtEl>
                                          <p:spTgt spid="156"/>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5000"/>
                            </p:stCondLst>
                            <p:childTnLst>
                              <p:par>
                                <p:cTn id="20" presetID="19" presetClass="entr" presetSubtype="10" fill="hold" grpId="5" nodeType="afterEffect">
                                  <p:stCondLst>
                                    <p:cond delay="0"/>
                                  </p:stCondLst>
                                  <p:iterate>
                                    <p:tmAbs val="0"/>
                                  </p:iterate>
                                  <p:childTnLst>
                                    <p:set>
                                      <p:cBhvr>
                                        <p:cTn id="21" fill="hold"/>
                                        <p:tgtEl>
                                          <p:spTgt spid="158"/>
                                        </p:tgtEl>
                                        <p:attrNameLst>
                                          <p:attrName>style.visibility</p:attrName>
                                        </p:attrNameLst>
                                      </p:cBhvr>
                                      <p:to>
                                        <p:strVal val="visible"/>
                                      </p:to>
                                    </p:set>
                                    <p:anim calcmode="lin" valueType="num">
                                      <p:cBhvr>
                                        <p:cTn id="22" dur="2000" fill="hold"/>
                                        <p:tgtEl>
                                          <p:spTgt spid="158"/>
                                        </p:tgtEl>
                                        <p:attrNameLst>
                                          <p:attrName>ppt_w</p:attrName>
                                        </p:attrNameLst>
                                      </p:cBhvr>
                                      <p:tavLst>
                                        <p:tav tm="0" fmla="#ppt_w*sin(2.5*pi*$)">
                                          <p:val>
                                            <p:fltVal val="0"/>
                                          </p:val>
                                        </p:tav>
                                        <p:tav tm="100000">
                                          <p:val>
                                            <p:fltVal val="1"/>
                                          </p:val>
                                        </p:tav>
                                      </p:tavLst>
                                    </p:anim>
                                    <p:anim calcmode="lin" valueType="num">
                                      <p:cBhvr>
                                        <p:cTn id="23" dur="2000" fill="hold"/>
                                        <p:tgtEl>
                                          <p:spTgt spid="158"/>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6" nodeType="clickEffect">
                                  <p:stCondLst>
                                    <p:cond delay="0"/>
                                  </p:stCondLst>
                                  <p:iterate>
                                    <p:tmAbs val="0"/>
                                  </p:iterate>
                                  <p:childTnLst>
                                    <p:set>
                                      <p:cBhvr>
                                        <p:cTn id="27" fill="hold"/>
                                        <p:tgtEl>
                                          <p:spTgt spid="159"/>
                                        </p:tgtEl>
                                        <p:attrNameLst>
                                          <p:attrName>style.visibility</p:attrName>
                                        </p:attrNameLst>
                                      </p:cBhvr>
                                      <p:to>
                                        <p:strVal val="visible"/>
                                      </p:to>
                                    </p:set>
                                    <p:anim calcmode="lin" valueType="num">
                                      <p:cBhvr>
                                        <p:cTn id="28" dur="3000" fill="hold"/>
                                        <p:tgtEl>
                                          <p:spTgt spid="159"/>
                                        </p:tgtEl>
                                        <p:attrNameLst>
                                          <p:attrName>ppt_x</p:attrName>
                                        </p:attrNameLst>
                                      </p:cBhvr>
                                      <p:tavLst>
                                        <p:tav tm="0">
                                          <p:val>
                                            <p:strVal val="#ppt_x"/>
                                          </p:val>
                                        </p:tav>
                                        <p:tav tm="100000">
                                          <p:val>
                                            <p:strVal val="#ppt_x"/>
                                          </p:val>
                                        </p:tav>
                                      </p:tavLst>
                                    </p:anim>
                                    <p:anim calcmode="lin" valueType="num">
                                      <p:cBhvr>
                                        <p:cTn id="29" dur="3000" fill="hold"/>
                                        <p:tgtEl>
                                          <p:spTgt spid="159"/>
                                        </p:tgtEl>
                                        <p:attrNameLst>
                                          <p:attrName>ppt_y</p:attrName>
                                        </p:attrNameLst>
                                      </p:cBhvr>
                                      <p:tavLst>
                                        <p:tav tm="0">
                                          <p:val>
                                            <p:strVal val="1+#ppt_h/2"/>
                                          </p:val>
                                        </p:tav>
                                        <p:tav tm="100000">
                                          <p:val>
                                            <p:strVal val="#ppt_y"/>
                                          </p:val>
                                        </p:tav>
                                      </p:tavLst>
                                    </p:anim>
                                  </p:childTnLst>
                                </p:cTn>
                              </p:par>
                            </p:childTnLst>
                          </p:cTn>
                        </p:par>
                        <p:par>
                          <p:cTn id="30" fill="hold">
                            <p:stCondLst>
                              <p:cond delay="0"/>
                            </p:stCondLst>
                            <p:childTnLst>
                              <p:par>
                                <p:cTn id="31" presetID="6" presetClass="emph" presetSubtype="0" fill="hold" grpId="7" nodeType="afterEffect">
                                  <p:stCondLst>
                                    <p:cond delay="0"/>
                                  </p:stCondLst>
                                  <p:childTnLst>
                                    <p:animScale>
                                      <p:cBhvr>
                                        <p:cTn id="32" dur="1000" fill="hold"/>
                                        <p:tgtEl>
                                          <p:spTgt spid="15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1" animBg="1" advAuto="0"/>
      <p:bldP spid="155" grpId="2" animBg="1" advAuto="0"/>
      <p:bldP spid="156" grpId="3" animBg="1" advAuto="0"/>
      <p:bldP spid="158" grpId="5" animBg="1" advAuto="0"/>
      <p:bldP spid="159" grpId="6" animBg="1" advAuto="0"/>
      <p:bldP spid="159" grpId="7"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itle 1"/>
          <p:cNvSpPr txBox="1">
            <a:spLocks noGrp="1"/>
          </p:cNvSpPr>
          <p:nvPr>
            <p:ph type="title"/>
          </p:nvPr>
        </p:nvSpPr>
        <p:spPr>
          <a:prstGeom prst="rect">
            <a:avLst/>
          </a:prstGeom>
        </p:spPr>
        <p:txBody>
          <a:bodyPr>
            <a:normAutofit fontScale="90000"/>
          </a:bodyPr>
          <a:lstStyle/>
          <a:p>
            <a:pPr defTabSz="768095">
              <a:defRPr sz="4032">
                <a:solidFill>
                  <a:srgbClr val="000000"/>
                </a:solidFill>
              </a:defRPr>
            </a:pPr>
            <a:r>
              <a:t>5.Intellectual education</a:t>
            </a:r>
            <a:br/>
            <a:endParaRPr/>
          </a:p>
        </p:txBody>
      </p:sp>
      <p:sp>
        <p:nvSpPr>
          <p:cNvPr id="162" name="Content Placeholder 2"/>
          <p:cNvSpPr txBox="1">
            <a:spLocks noGrp="1"/>
          </p:cNvSpPr>
          <p:nvPr>
            <p:ph type="body" idx="1"/>
          </p:nvPr>
        </p:nvSpPr>
        <p:spPr>
          <a:xfrm>
            <a:off x="152400" y="1795779"/>
            <a:ext cx="8229600" cy="4389121"/>
          </a:xfrm>
          <a:prstGeom prst="rect">
            <a:avLst/>
          </a:prstGeom>
        </p:spPr>
        <p:txBody>
          <a:bodyPr/>
          <a:lstStyle>
            <a:lvl1pPr marL="260604" indent="-260604" defTabSz="868680">
              <a:spcBef>
                <a:spcPts val="500"/>
              </a:spcBef>
              <a:buSzTx/>
              <a:buFont typeface="Wingdings 2"/>
              <a:buNone/>
              <a:defRPr sz="2470"/>
            </a:lvl1pPr>
          </a:lstStyle>
          <a:p>
            <a:r>
              <a:t>		In such an educational system, as we have nowadays, it seems that we don’t have time for anything else but for the intellect. The general tendency is that the teenager has only to study hard, that there is no time for anything else. But the reality is that the one that studies only for the intellect will get exhausted intellectually soon and he/she will nor have efficiency anymore. Scientific studies show that the one who takes time also for the other fields of development will have a better efficiency.</a:t>
            </a:r>
          </a:p>
        </p:txBody>
      </p:sp>
      <p:pic>
        <p:nvPicPr>
          <p:cNvPr id="163" name="Picture 2" descr="Picture 2"/>
          <p:cNvPicPr>
            <a:picLocks noChangeAspect="1"/>
          </p:cNvPicPr>
          <p:nvPr/>
        </p:nvPicPr>
        <p:blipFill>
          <a:blip r:embed="rId2"/>
          <a:stretch>
            <a:fillRect/>
          </a:stretch>
        </p:blipFill>
        <p:spPr>
          <a:xfrm>
            <a:off x="6643702" y="214289"/>
            <a:ext cx="2000265" cy="1714514"/>
          </a:xfrm>
          <a:prstGeom prst="rect">
            <a:avLst/>
          </a:prstGeom>
          <a:ln w="12700">
            <a:miter lim="400000"/>
          </a:ln>
        </p:spPr>
      </p:pic>
      <p:pic>
        <p:nvPicPr>
          <p:cNvPr id="164" name="Picture 3" descr="Picture 3"/>
          <p:cNvPicPr>
            <a:picLocks noChangeAspect="1"/>
          </p:cNvPicPr>
          <p:nvPr/>
        </p:nvPicPr>
        <p:blipFill>
          <a:blip r:embed="rId3"/>
          <a:stretch>
            <a:fillRect/>
          </a:stretch>
        </p:blipFill>
        <p:spPr>
          <a:xfrm>
            <a:off x="6929453" y="5500701"/>
            <a:ext cx="1928827" cy="1357299"/>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itle 1"/>
          <p:cNvSpPr txBox="1">
            <a:spLocks noGrp="1"/>
          </p:cNvSpPr>
          <p:nvPr>
            <p:ph type="title"/>
          </p:nvPr>
        </p:nvSpPr>
        <p:spPr>
          <a:prstGeom prst="rect">
            <a:avLst/>
          </a:prstGeom>
        </p:spPr>
        <p:txBody>
          <a:bodyPr/>
          <a:lstStyle/>
          <a:p>
            <a:r>
              <a:t>BIBLE ON THE FIRST PLACE</a:t>
            </a:r>
          </a:p>
        </p:txBody>
      </p:sp>
      <p:sp>
        <p:nvSpPr>
          <p:cNvPr id="167" name="Content Placeholder 2"/>
          <p:cNvSpPr txBox="1">
            <a:spLocks noGrp="1"/>
          </p:cNvSpPr>
          <p:nvPr>
            <p:ph type="body" idx="1"/>
          </p:nvPr>
        </p:nvSpPr>
        <p:spPr>
          <a:prstGeom prst="rect">
            <a:avLst/>
          </a:prstGeom>
        </p:spPr>
        <p:txBody>
          <a:bodyPr/>
          <a:lstStyle/>
          <a:p>
            <a:pPr marL="255117" indent="-255117" defTabSz="850391">
              <a:lnSpc>
                <a:spcPct val="80000"/>
              </a:lnSpc>
              <a:spcBef>
                <a:spcPts val="400"/>
              </a:spcBef>
              <a:buSzTx/>
              <a:buFont typeface="Wingdings 2"/>
              <a:buNone/>
              <a:defRPr sz="2046"/>
            </a:pPr>
            <a:r>
              <a:rPr dirty="0"/>
              <a:t> 		We feel so full of ourselves nowadays, so intellectual , but we forget about the holistic education, education which is given by the Bible. It is not hard to find it, but we think less of it, we think it is obsolete and, in the same time, we complain that we don’t </a:t>
            </a:r>
            <a:r>
              <a:rPr dirty="0" err="1"/>
              <a:t>empathise</a:t>
            </a:r>
            <a:r>
              <a:rPr dirty="0"/>
              <a:t> anymore, that we don’t communicate, that we feel lonely, that there is no consideration for the others. We should reconsider it!</a:t>
            </a:r>
          </a:p>
          <a:p>
            <a:pPr marL="255117" indent="-255117" defTabSz="850391">
              <a:lnSpc>
                <a:spcPct val="80000"/>
              </a:lnSpc>
              <a:spcBef>
                <a:spcPts val="400"/>
              </a:spcBef>
              <a:buSzTx/>
              <a:buFont typeface="Wingdings 2"/>
              <a:buNone/>
              <a:defRPr sz="2046"/>
            </a:pPr>
            <a:r>
              <a:t>		I think we should be more careful in investing in character, in building healthy human beings and not robots ready to transmit information</a:t>
            </a:r>
            <a:r>
              <a:rPr lang="en-US"/>
              <a:t>,</a:t>
            </a:r>
            <a:r>
              <a:t> but who forget to communicate and care.</a:t>
            </a:r>
          </a:p>
          <a:p>
            <a:pPr marL="255117" indent="-255117" defTabSz="850391">
              <a:lnSpc>
                <a:spcPct val="80000"/>
              </a:lnSpc>
              <a:spcBef>
                <a:spcPts val="400"/>
              </a:spcBef>
              <a:buSzTx/>
              <a:buFont typeface="Wingdings 2"/>
              <a:buNone/>
              <a:defRPr sz="2046"/>
            </a:pPr>
            <a:r>
              <a:rPr dirty="0"/>
              <a:t>		 I think this is the way education should go, but, in the same time, not to forget about knowledge.</a:t>
            </a:r>
          </a:p>
          <a:p>
            <a:pPr marL="255117" indent="-255117" defTabSz="850391">
              <a:lnSpc>
                <a:spcPct val="80000"/>
              </a:lnSpc>
              <a:spcBef>
                <a:spcPts val="400"/>
              </a:spcBef>
              <a:buSzTx/>
              <a:buFont typeface="Wingdings 2"/>
              <a:buNone/>
              <a:defRPr sz="2046"/>
            </a:pPr>
            <a:r>
              <a:rPr dirty="0"/>
              <a:t>		School shouldn’t be just a storage of information but an oasis of kindness, equilibrium, open heartedness, collaboration and efficacy.</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itle 1"/>
          <p:cNvSpPr txBox="1">
            <a:spLocks noGrp="1"/>
          </p:cNvSpPr>
          <p:nvPr>
            <p:ph type="title"/>
          </p:nvPr>
        </p:nvSpPr>
        <p:spPr>
          <a:prstGeom prst="rect">
            <a:avLst/>
          </a:prstGeom>
        </p:spPr>
        <p:txBody>
          <a:bodyPr/>
          <a:lstStyle>
            <a:lvl1pPr>
              <a:defRPr sz="4500"/>
            </a:lvl1pPr>
          </a:lstStyle>
          <a:p>
            <a:r>
              <a:t>Don’t forget! You were a child too!</a:t>
            </a:r>
          </a:p>
        </p:txBody>
      </p:sp>
      <p:pic>
        <p:nvPicPr>
          <p:cNvPr id="170" name="Picture 4" descr="Picture 4"/>
          <p:cNvPicPr>
            <a:picLocks noChangeAspect="1"/>
          </p:cNvPicPr>
          <p:nvPr/>
        </p:nvPicPr>
        <p:blipFill>
          <a:blip r:embed="rId2"/>
          <a:stretch>
            <a:fillRect/>
          </a:stretch>
        </p:blipFill>
        <p:spPr>
          <a:xfrm>
            <a:off x="3110316" y="1935163"/>
            <a:ext cx="2923366" cy="438943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170"/>
                                        </p:tgtEl>
                                        <p:attrNameLst>
                                          <p:attrName>style.visibility</p:attrName>
                                        </p:attrNameLst>
                                      </p:cBhvr>
                                      <p:to>
                                        <p:strVal val="visible"/>
                                      </p:to>
                                    </p:set>
                                    <p:animEffect transition="in" filter="dissolve">
                                      <p:cBhvr>
                                        <p:cTn id="7" dur="10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1" animBg="1" advAuto="0"/>
    </p:bldLst>
  </p:timing>
</p:sld>
</file>

<file path=ppt/theme/theme1.xml><?xml version="1.0" encoding="utf-8"?>
<a:theme xmlns:a="http://schemas.openxmlformats.org/drawingml/2006/main" name="Flow">
  <a:themeElements>
    <a:clrScheme name="Flow">
      <a:dk1>
        <a:srgbClr val="000000"/>
      </a:dk1>
      <a:lt1>
        <a:srgbClr val="FFFFFF"/>
      </a:lt1>
      <a:dk2>
        <a:srgbClr val="A7A7A7"/>
      </a:dk2>
      <a:lt2>
        <a:srgbClr val="535353"/>
      </a:lt2>
      <a:accent1>
        <a:srgbClr val="0F6FC6"/>
      </a:accent1>
      <a:accent2>
        <a:srgbClr val="009DD9"/>
      </a:accent2>
      <a:accent3>
        <a:srgbClr val="0BD0D9"/>
      </a:accent3>
      <a:accent4>
        <a:srgbClr val="10CF9B"/>
      </a:accent4>
      <a:accent5>
        <a:srgbClr val="7CCA62"/>
      </a:accent5>
      <a:accent6>
        <a:srgbClr val="A5C249"/>
      </a:accent6>
      <a:hlink>
        <a:srgbClr val="0000FF"/>
      </a:hlink>
      <a:folHlink>
        <a:srgbClr val="FF00FF"/>
      </a:folHlink>
    </a:clrScheme>
    <a:fontScheme name="Flow">
      <a:majorFont>
        <a:latin typeface="Constantia"/>
        <a:ea typeface="Constantia"/>
        <a:cs typeface="Constantia"/>
      </a:majorFont>
      <a:minorFont>
        <a:latin typeface="Helvetica"/>
        <a:ea typeface="Helvetica"/>
        <a:cs typeface="Helvetica"/>
      </a:minorFont>
    </a:fontScheme>
    <a:fmtScheme name="Flow">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38100" dir="5400000" rotWithShape="0">
              <a:srgbClr val="032544">
                <a:alpha val="48000"/>
              </a:srgbClr>
            </a:outerShdw>
          </a:effectLst>
        </a:effectStyle>
        <a:effectStyle>
          <a:effectLst>
            <a:outerShdw blurRad="63500" dist="38100" dir="5400000" rotWithShape="0">
              <a:srgbClr val="032544">
                <a:alpha val="48000"/>
              </a:srgbClr>
            </a:outerShdw>
          </a:effectLst>
        </a:effectStyle>
        <a:effectStyle>
          <a:effectLst>
            <a:outerShdw blurRad="63500" dist="38100" dir="5400000" rotWithShape="0">
              <a:srgbClr val="02474A">
                <a:alpha val="4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st="38100" dir="5400000" rotWithShape="0">
            <a:srgbClr val="032544">
              <a:alpha val="48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st="38100" dir="5400000" rotWithShape="0">
            <a:srgbClr val="032544">
              <a:alpha val="4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low">
  <a:themeElements>
    <a:clrScheme name="Flow">
      <a:dk1>
        <a:srgbClr val="000000"/>
      </a:dk1>
      <a:lt1>
        <a:srgbClr val="FFFFFF"/>
      </a:lt1>
      <a:dk2>
        <a:srgbClr val="A7A7A7"/>
      </a:dk2>
      <a:lt2>
        <a:srgbClr val="535353"/>
      </a:lt2>
      <a:accent1>
        <a:srgbClr val="0F6FC6"/>
      </a:accent1>
      <a:accent2>
        <a:srgbClr val="009DD9"/>
      </a:accent2>
      <a:accent3>
        <a:srgbClr val="0BD0D9"/>
      </a:accent3>
      <a:accent4>
        <a:srgbClr val="10CF9B"/>
      </a:accent4>
      <a:accent5>
        <a:srgbClr val="7CCA62"/>
      </a:accent5>
      <a:accent6>
        <a:srgbClr val="A5C249"/>
      </a:accent6>
      <a:hlink>
        <a:srgbClr val="0000FF"/>
      </a:hlink>
      <a:folHlink>
        <a:srgbClr val="FF00FF"/>
      </a:folHlink>
    </a:clrScheme>
    <a:fontScheme name="Flow">
      <a:majorFont>
        <a:latin typeface="Constantia"/>
        <a:ea typeface="Constantia"/>
        <a:cs typeface="Constantia"/>
      </a:majorFont>
      <a:minorFont>
        <a:latin typeface="Helvetica"/>
        <a:ea typeface="Helvetica"/>
        <a:cs typeface="Helvetica"/>
      </a:minorFont>
    </a:fontScheme>
    <a:fmtScheme name="Flow">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38100" dir="5400000" rotWithShape="0">
              <a:srgbClr val="032544">
                <a:alpha val="48000"/>
              </a:srgbClr>
            </a:outerShdw>
          </a:effectLst>
        </a:effectStyle>
        <a:effectStyle>
          <a:effectLst>
            <a:outerShdw blurRad="63500" dist="38100" dir="5400000" rotWithShape="0">
              <a:srgbClr val="032544">
                <a:alpha val="48000"/>
              </a:srgbClr>
            </a:outerShdw>
          </a:effectLst>
        </a:effectStyle>
        <a:effectStyle>
          <a:effectLst>
            <a:outerShdw blurRad="63500" dist="38100" dir="5400000" rotWithShape="0">
              <a:srgbClr val="02474A">
                <a:alpha val="4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st="38100" dir="5400000" rotWithShape="0">
            <a:srgbClr val="032544">
              <a:alpha val="48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st="38100" dir="5400000" rotWithShape="0">
            <a:srgbClr val="032544">
              <a:alpha val="4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54</TotalTime>
  <Words>253</Words>
  <Application>Microsoft Office PowerPoint</Application>
  <PresentationFormat>On-screen Show (4:3)</PresentationFormat>
  <Paragraphs>77</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Constantia</vt:lpstr>
      <vt:lpstr>Helvetica</vt:lpstr>
      <vt:lpstr>Wingdings 2</vt:lpstr>
      <vt:lpstr>Flow</vt:lpstr>
      <vt:lpstr>THE INTERNATIONAL CONFERENCE       The Voice of Education on European Level  </vt:lpstr>
      <vt:lpstr>THE INTERNATIONAL CONFERENCE  </vt:lpstr>
      <vt:lpstr>PowerPoint Presentation</vt:lpstr>
      <vt:lpstr>PowerPoint Presentation</vt:lpstr>
      <vt:lpstr>PowerPoint Presentation</vt:lpstr>
      <vt:lpstr>PowerPoint Presentation</vt:lpstr>
      <vt:lpstr>PowerPoint Presentation</vt:lpstr>
      <vt:lpstr>Searching the light! </vt:lpstr>
      <vt:lpstr>     </vt:lpstr>
      <vt:lpstr>THE REAL EDUCATION DEVELOPS HOLISTICALLY</vt:lpstr>
      <vt:lpstr>1. Physical education</vt:lpstr>
      <vt:lpstr>2. Social education </vt:lpstr>
      <vt:lpstr>3. Emotional education </vt:lpstr>
      <vt:lpstr>4. Moral/spiritual education </vt:lpstr>
      <vt:lpstr>5.Intellectual education </vt:lpstr>
      <vt:lpstr>BIBLE ON THE FIRST PLACE</vt:lpstr>
      <vt:lpstr>Don’t forget! You were a child too!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INTERNATIONAL CONFERENCE       The Voice of Education on European Level</dc:title>
  <dc:creator>Ariana</dc:creator>
  <cp:lastModifiedBy>adriana istrate</cp:lastModifiedBy>
  <cp:revision>4</cp:revision>
  <dcterms:modified xsi:type="dcterms:W3CDTF">2020-03-03T19:47:24Z</dcterms:modified>
</cp:coreProperties>
</file>