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6" r:id="rId2"/>
    <p:sldId id="260" r:id="rId3"/>
    <p:sldId id="287" r:id="rId4"/>
    <p:sldId id="266" r:id="rId5"/>
    <p:sldId id="288" r:id="rId6"/>
    <p:sldId id="289" r:id="rId7"/>
    <p:sldId id="279" r:id="rId8"/>
    <p:sldId id="290" r:id="rId9"/>
    <p:sldId id="308" r:id="rId10"/>
    <p:sldId id="310" r:id="rId11"/>
    <p:sldId id="291" r:id="rId12"/>
    <p:sldId id="305" r:id="rId13"/>
    <p:sldId id="307" r:id="rId14"/>
    <p:sldId id="306" r:id="rId15"/>
    <p:sldId id="280" r:id="rId16"/>
    <p:sldId id="292" r:id="rId17"/>
    <p:sldId id="295" r:id="rId18"/>
    <p:sldId id="296" r:id="rId19"/>
    <p:sldId id="297" r:id="rId20"/>
    <p:sldId id="299" r:id="rId21"/>
    <p:sldId id="300" r:id="rId22"/>
    <p:sldId id="301" r:id="rId23"/>
    <p:sldId id="302" r:id="rId24"/>
    <p:sldId id="303" r:id="rId25"/>
    <p:sldId id="281" r:id="rId26"/>
    <p:sldId id="312" r:id="rId27"/>
    <p:sldId id="31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D60093"/>
    <a:srgbClr val="FFCCFF"/>
    <a:srgbClr val="9900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4710" autoAdjust="0"/>
  </p:normalViewPr>
  <p:slideViewPr>
    <p:cSldViewPr>
      <p:cViewPr varScale="1">
        <p:scale>
          <a:sx n="90" d="100"/>
          <a:sy n="90" d="100"/>
        </p:scale>
        <p:origin x="119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A26E4-1C18-42B2-91FF-FC31CB15C5ED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854BA-FA84-43BA-85DE-9F36C1C525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854BA-FA84-43BA-85DE-9F36C1C5259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854BA-FA84-43BA-85DE-9F36C1C5259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06B5942-4130-4501-B6DC-737E46BC7113}" type="datetimeFigureOut">
              <a:rPr lang="en-US" smtClean="0"/>
              <a:pPr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99D273F-407F-4203-8134-F36EF9B7C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o-RO" sz="4400" dirty="0">
                <a:solidFill>
                  <a:srgbClr val="FFCCFF"/>
                </a:solidFill>
                <a:latin typeface="Impact" pitchFamily="34" charset="0"/>
              </a:rPr>
              <a:t>LUCRARE  METODICO - ȘTIINȚIFICĂ PENTRU  OBȚINEREA  </a:t>
            </a:r>
            <a:br>
              <a:rPr lang="ro-RO" sz="4400" dirty="0">
                <a:solidFill>
                  <a:srgbClr val="FFCCFF"/>
                </a:solidFill>
                <a:latin typeface="Impact" pitchFamily="34" charset="0"/>
              </a:rPr>
            </a:br>
            <a:r>
              <a:rPr lang="ro-RO" sz="4400" dirty="0">
                <a:solidFill>
                  <a:srgbClr val="FFCCFF"/>
                </a:solidFill>
                <a:latin typeface="Impact" pitchFamily="34" charset="0"/>
              </a:rPr>
              <a:t>GRADULUI   DIDACTIC i</a:t>
            </a:r>
            <a:r>
              <a:rPr lang="ro-RO" dirty="0">
                <a:solidFill>
                  <a:srgbClr val="FFCCFF"/>
                </a:solidFill>
                <a:latin typeface="Impact" pitchFamily="34" charset="0"/>
              </a:rPr>
              <a:t> </a:t>
            </a:r>
            <a:endParaRPr lang="en-US" dirty="0">
              <a:solidFill>
                <a:srgbClr val="FFCC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256158" cy="2937136"/>
          </a:xfrm>
        </p:spPr>
        <p:txBody>
          <a:bodyPr>
            <a:normAutofit fontScale="92500" lnSpcReduction="10000"/>
          </a:bodyPr>
          <a:lstStyle/>
          <a:p>
            <a:pPr algn="ctr"/>
            <a:endParaRPr lang="ro-RO" sz="2000" b="1" i="1" u="sng" dirty="0">
              <a:solidFill>
                <a:srgbClr val="FFCCFF"/>
              </a:solidFill>
              <a:latin typeface="Monotype Corsiva" pitchFamily="66" charset="0"/>
            </a:endParaRPr>
          </a:p>
          <a:p>
            <a:pPr algn="ctr"/>
            <a:r>
              <a:rPr lang="ro-RO" sz="2800" b="1" i="1" u="sng" dirty="0">
                <a:solidFill>
                  <a:srgbClr val="FFCC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Coordonator   științific :</a:t>
            </a:r>
          </a:p>
          <a:p>
            <a:pPr algn="ctr"/>
            <a:r>
              <a:rPr lang="ro-RO" sz="2800" i="1" dirty="0">
                <a:solidFill>
                  <a:srgbClr val="FFCC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Prof. Dr. Marin Simona</a:t>
            </a:r>
          </a:p>
          <a:p>
            <a:pPr algn="ctr"/>
            <a:r>
              <a:rPr lang="ro-RO" sz="2800" b="1" u="sng" dirty="0">
                <a:solidFill>
                  <a:srgbClr val="FFCC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Propunător : </a:t>
            </a:r>
          </a:p>
          <a:p>
            <a:pPr algn="ctr"/>
            <a:r>
              <a:rPr lang="ro-RO" sz="2800" i="1" dirty="0">
                <a:solidFill>
                  <a:srgbClr val="FFCC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Educ. Motoc (Boroșescu) Simona Delia</a:t>
            </a:r>
          </a:p>
          <a:p>
            <a:pPr algn="ctr"/>
            <a:r>
              <a:rPr lang="ro-RO" sz="2800" i="1" dirty="0">
                <a:solidFill>
                  <a:srgbClr val="FFCC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Grădinița cu P.P. Nr. 1 Galați</a:t>
            </a:r>
            <a:endParaRPr lang="en-US" sz="2800" i="1" dirty="0">
              <a:solidFill>
                <a:srgbClr val="FFCCFF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endParaRPr lang="en-US" dirty="0"/>
          </a:p>
        </p:txBody>
      </p:sp>
      <p:pic>
        <p:nvPicPr>
          <p:cNvPr id="7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87028"/>
            <a:ext cx="2944918" cy="3370972"/>
          </a:xfrm>
          <a:prstGeom prst="rect">
            <a:avLst/>
          </a:prstGeom>
          <a:noFill/>
        </p:spPr>
      </p:pic>
      <p:pic>
        <p:nvPicPr>
          <p:cNvPr id="8" name="Picture 6" descr="Irizat&amp;abreve;, Cromatic, Prismatic, Colorat, Curcub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48893">
            <a:off x="1130351" y="551991"/>
            <a:ext cx="495760" cy="391819"/>
          </a:xfrm>
          <a:prstGeom prst="rect">
            <a:avLst/>
          </a:prstGeom>
          <a:noFill/>
        </p:spPr>
      </p:pic>
      <p:pic>
        <p:nvPicPr>
          <p:cNvPr id="9" name="Picture 6" descr="Irizat&amp;abreve;, Cromatic, Prismatic, Colorat, Curcube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3492">
            <a:off x="703719" y="1671609"/>
            <a:ext cx="693684" cy="548247"/>
          </a:xfrm>
          <a:prstGeom prst="rect">
            <a:avLst/>
          </a:prstGeom>
          <a:noFill/>
        </p:spPr>
      </p:pic>
      <p:pic>
        <p:nvPicPr>
          <p:cNvPr id="10" name="Picture 6" descr="Irizat&amp;abreve;, Cromatic, Prismatic, Colorat, Curcube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930553">
            <a:off x="1601000" y="2476321"/>
            <a:ext cx="608020" cy="480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o-RO" dirty="0"/>
              <a:t>   </a:t>
            </a:r>
          </a:p>
          <a:p>
            <a:pPr algn="ctr">
              <a:buNone/>
            </a:pPr>
            <a:r>
              <a:rPr lang="ro-RO" sz="32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F</a:t>
            </a:r>
            <a:r>
              <a:rPr lang="en-US" sz="32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ORMAREA CONDUITEI MORAL</a:t>
            </a:r>
            <a:r>
              <a:rPr lang="ro-RO" sz="32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-CIVICE A PREȘCOLARILOR PRIN ACTIVITĂȚILE DIN DOMENIUL </a:t>
            </a:r>
          </a:p>
          <a:p>
            <a:pPr algn="ctr">
              <a:buNone/>
            </a:pPr>
            <a:r>
              <a:rPr lang="ro-RO" sz="32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OM ȘI SOCIETATE</a:t>
            </a:r>
            <a:endParaRPr lang="en-US" sz="32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Fluture, Schi&amp;tcedil;&amp;abreve;, Design, Insect&amp;abreve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2203873" cy="1447800"/>
          </a:xfrm>
          <a:prstGeom prst="rect">
            <a:avLst/>
          </a:prstGeom>
          <a:noFill/>
        </p:spPr>
      </p:pic>
      <p:pic>
        <p:nvPicPr>
          <p:cNvPr id="5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399" y="3979600"/>
            <a:ext cx="2514601" cy="2878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solidFill>
                  <a:srgbClr val="D60093"/>
                </a:solidFill>
              </a:rPr>
              <a:t>Planul lucrării</a:t>
            </a:r>
            <a:endParaRPr lang="en-US" dirty="0">
              <a:solidFill>
                <a:srgbClr val="D600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543800" cy="46482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Argument </a:t>
            </a:r>
          </a:p>
          <a:p>
            <a:pPr>
              <a:lnSpc>
                <a:spcPct val="120000"/>
              </a:lnSpc>
              <a:buNone/>
            </a:pPr>
            <a:r>
              <a:rPr lang="ro-RO" sz="4500" b="1" u="sng" dirty="0">
                <a:latin typeface="Times New Roman" pitchFamily="18" charset="0"/>
                <a:cs typeface="Times New Roman" pitchFamily="18" charset="0"/>
              </a:rPr>
              <a:t>Capitolul 1.</a:t>
            </a: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 Educația moral-civică în  învățământul preșcolar</a:t>
            </a:r>
          </a:p>
          <a:p>
            <a:pPr>
              <a:lnSpc>
                <a:spcPct val="120000"/>
              </a:lnSpc>
              <a:buNone/>
            </a:pPr>
            <a:r>
              <a:rPr lang="ro-RO" sz="4500" b="1" u="sng" dirty="0">
                <a:latin typeface="Times New Roman" pitchFamily="18" charset="0"/>
                <a:cs typeface="Times New Roman" pitchFamily="18" charset="0"/>
              </a:rPr>
              <a:t>Capitolul 2.</a:t>
            </a: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 Specificul formării conduitei moral-civice la preșcolari</a:t>
            </a:r>
          </a:p>
          <a:p>
            <a:pPr>
              <a:lnSpc>
                <a:spcPct val="120000"/>
              </a:lnSpc>
              <a:buNone/>
            </a:pPr>
            <a:endParaRPr lang="ro-RO" sz="4500" dirty="0"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lnSpc>
                <a:spcPct val="120000"/>
              </a:lnSpc>
              <a:buNone/>
            </a:pPr>
            <a:r>
              <a:rPr lang="ro-RO" sz="4500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CERCETAREA EDUCAȚIONALĂ </a:t>
            </a:r>
            <a:endParaRPr lang="en-US" sz="4500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lnSpc>
                <a:spcPct val="120000"/>
              </a:lnSpc>
              <a:buNone/>
            </a:pPr>
            <a:r>
              <a:rPr lang="ro-RO" sz="4500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PRACTIC-APLICATIVĂ</a:t>
            </a:r>
          </a:p>
          <a:p>
            <a:pPr>
              <a:lnSpc>
                <a:spcPct val="120000"/>
              </a:lnSpc>
              <a:buNone/>
            </a:pPr>
            <a:r>
              <a:rPr lang="ro-RO" sz="4500" b="1" u="sng" dirty="0">
                <a:latin typeface="Times New Roman" pitchFamily="18" charset="0"/>
                <a:cs typeface="Times New Roman" pitchFamily="18" charset="0"/>
              </a:rPr>
              <a:t>Capitolul 3.</a:t>
            </a: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 Studiu privind formarea conduitei moral-civice la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preșcolari</a:t>
            </a:r>
          </a:p>
          <a:p>
            <a:pPr>
              <a:lnSpc>
                <a:spcPct val="120000"/>
              </a:lnSpc>
              <a:buNone/>
            </a:pPr>
            <a:r>
              <a:rPr lang="ro-RO" sz="4500" b="1" u="sng" dirty="0">
                <a:latin typeface="Times New Roman" pitchFamily="18" charset="0"/>
                <a:cs typeface="Times New Roman" pitchFamily="18" charset="0"/>
              </a:rPr>
              <a:t>Capitolul 4.</a:t>
            </a: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 Concluzii și recomandări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Bibliografie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ro-RO" sz="4500" dirty="0">
                <a:latin typeface="Times New Roman" pitchFamily="18" charset="0"/>
                <a:cs typeface="Times New Roman" pitchFamily="18" charset="0"/>
              </a:rPr>
              <a:t>Anexe</a:t>
            </a:r>
          </a:p>
          <a:p>
            <a:pPr>
              <a:lnSpc>
                <a:spcPct val="120000"/>
              </a:lnSpc>
              <a:buNone/>
            </a:pPr>
            <a:r>
              <a:rPr lang="ro-RO" sz="2300" dirty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979602"/>
            <a:ext cx="2514600" cy="28783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48600" cy="1066800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1.1. Educația moral-civică  -  Componentă a educației timpurii</a:t>
            </a:r>
            <a:endParaRPr lang="en-US" sz="2000" b="0" dirty="0">
              <a:solidFill>
                <a:srgbClr val="D600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7391400" cy="47031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sz="2400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Educația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este procesul prin care se realizează formarea și dezvoltarea personalității umane.</a:t>
            </a:r>
          </a:p>
          <a:p>
            <a:pPr algn="just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sz="2400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Educația timpurie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se referă la educația copilului în primele stadii ale copilăriei (de la naștere la 8 ani).</a:t>
            </a:r>
          </a:p>
          <a:p>
            <a:pPr algn="just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sz="2400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Educația morală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trebuie începută cât mai timpuriu, întrucât la vârsta preșcolară se formează cu cea mai mare ușurință automatismele ce stau la baza deprinderilor de comportare.</a:t>
            </a:r>
          </a:p>
          <a:p>
            <a:pPr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41274"/>
            <a:ext cx="2286000" cy="261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48600" cy="685800"/>
          </a:xfrm>
        </p:spPr>
        <p:txBody>
          <a:bodyPr>
            <a:normAutofit/>
          </a:bodyPr>
          <a:lstStyle/>
          <a:p>
            <a:pPr algn="ctr"/>
            <a:br>
              <a:rPr lang="ro-RO" sz="18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1.2. Repere curriculare</a:t>
            </a:r>
            <a:endParaRPr lang="en-US" sz="2000" b="0" dirty="0">
              <a:solidFill>
                <a:srgbClr val="D600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6536"/>
          </a:xfrm>
        </p:spPr>
        <p:txBody>
          <a:bodyPr/>
          <a:lstStyle/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   Curriculumul pentru învățământul preșcolar promovează </a:t>
            </a:r>
            <a:r>
              <a:rPr lang="ro-RO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conceptul de dezvoltare globală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a copilului, care accentuează </a:t>
            </a:r>
            <a:r>
              <a:rPr lang="ro-RO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importanța domeniilor de dezvoltare</a:t>
            </a:r>
            <a:r>
              <a:rPr lang="ro-RO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a acestuia:</a:t>
            </a:r>
          </a:p>
          <a:p>
            <a:pPr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Dezvoltarea fizică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Dezvoltarea socio-emoțională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Dezvoltarea limbajului și a comunicării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Dezvoltarea cognitivă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Capacități și atitudini de învățare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415722"/>
            <a:ext cx="2133600" cy="2442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48600" cy="685800"/>
          </a:xfrm>
        </p:spPr>
        <p:txBody>
          <a:bodyPr>
            <a:normAutofit/>
          </a:bodyPr>
          <a:lstStyle/>
          <a:p>
            <a:pPr algn="ctr"/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1.3. Problematica contemporană</a:t>
            </a:r>
            <a:endParaRPr lang="en-US" sz="1800" b="0" dirty="0">
              <a:solidFill>
                <a:srgbClr val="D600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7848600" cy="523653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Contextul social și cel global suferă numeroase modificări structurale și funcționale.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În condițiile: - </a:t>
            </a: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libertății de expresie</a:t>
            </a:r>
          </a:p>
          <a:p>
            <a:pPr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                - democratizării vieții sociale</a:t>
            </a:r>
          </a:p>
          <a:p>
            <a:pPr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                - liberei circulații</a:t>
            </a:r>
          </a:p>
          <a:p>
            <a:pPr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                - dispariției unor linii nete de demarcație,</a:t>
            </a:r>
          </a:p>
          <a:p>
            <a:pPr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o-RO" sz="2400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educației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îi revine sarcina de a cultiva valori precum: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              - toleranța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              - respectul reciproc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              - credința în egalitate,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universalizînd eventualele diferențe spirituale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sau valori locale, în vederea unei bune comunicări                      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sau conviețuiri.                   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717930"/>
            <a:ext cx="2743200" cy="3140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620000" cy="975360"/>
          </a:xfrm>
        </p:spPr>
        <p:txBody>
          <a:bodyPr>
            <a:normAutofit fontScale="90000"/>
          </a:bodyPr>
          <a:lstStyle/>
          <a:p>
            <a:pPr algn="ctr"/>
            <a: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2.1. Profilul psihosocial al preșcolarului</a:t>
            </a:r>
            <a:br>
              <a:rPr lang="ro-RO" sz="2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2200" b="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b="0" dirty="0">
              <a:solidFill>
                <a:srgbClr val="9900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8936"/>
          </a:xfrm>
        </p:spPr>
        <p:txBody>
          <a:bodyPr/>
          <a:lstStyle/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buNone/>
            </a:pPr>
            <a:r>
              <a:rPr lang="ro-RO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i="1" u="sng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Copil</a:t>
            </a:r>
            <a:r>
              <a:rPr lang="ro-RO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ăria</a:t>
            </a:r>
            <a:r>
              <a:rPr lang="ro-RO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este perioada celei mai intense și complexe dezvoltări fizice și psihice, cu influențe asupra evoluției biopsihice ulterioare.</a:t>
            </a:r>
          </a:p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În cadrul acesteia, </a:t>
            </a:r>
            <a:r>
              <a:rPr lang="ro-RO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preșcolaritatea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 se spune că este </a:t>
            </a:r>
            <a:r>
              <a:rPr lang="ro-RO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”vârsta de aur a copilăriei”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, moment în care :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se pun bazele personalității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se dezvoltă capacitățile cognitive,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capacitatea de comunicare, de 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proiectare.</a:t>
            </a: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se amplifică posibilitățile de independență.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9082" y="3487028"/>
            <a:ext cx="2944918" cy="3370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sz="22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2.2. Modalități specifice de realizare a educației moral-civice</a:t>
            </a:r>
            <a:br>
              <a:rPr lang="ro-RO" sz="2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9416"/>
            <a:ext cx="7543800" cy="4846320"/>
          </a:xfrm>
        </p:spPr>
        <p:txBody>
          <a:bodyPr/>
          <a:lstStyle/>
          <a:p>
            <a:pPr algn="just">
              <a:buNone/>
            </a:pPr>
            <a:r>
              <a:rPr lang="ro-RO" dirty="0"/>
              <a:t>      </a:t>
            </a:r>
            <a:r>
              <a:rPr lang="ro-RO" sz="2400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Educația moral-civică</a:t>
            </a:r>
            <a:r>
              <a:rPr lang="ro-RO" sz="2400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este o componentă extrem de complexă a educației.</a:t>
            </a:r>
          </a:p>
          <a:p>
            <a:pPr algn="just"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algn="just"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”O persoană este educată din punct de vedere moral atunci când realizează o trecere de la stadiul heteronomiei morale, adică a urmării regulilor promulgate de alții, la stadiul autonomiei morale, la autoimpunerea unor reguli sau valori interioare.”</a:t>
            </a:r>
          </a:p>
          <a:p>
            <a:pPr algn="just"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                                          (Constantin Cucoș)</a:t>
            </a:r>
          </a:p>
          <a:p>
            <a:pPr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7218" y="4343400"/>
            <a:ext cx="2196782" cy="2514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>
            <a:normAutofit/>
          </a:bodyPr>
          <a:lstStyle/>
          <a:p>
            <a:pPr algn="ctr"/>
            <a:r>
              <a:rPr lang="ro-RO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Deziderate principale:</a:t>
            </a:r>
            <a:endParaRPr lang="en-US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rgbClr val="FFCCFF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ro-RO" i="1" u="sng" dirty="0">
                <a:latin typeface="Times New Roman" pitchFamily="18" charset="0"/>
                <a:cs typeface="Times New Roman" pitchFamily="18" charset="0"/>
              </a:rPr>
              <a:t>Formarea conștiinței moral-civice </a:t>
            </a:r>
          </a:p>
          <a:p>
            <a:pPr algn="ctr">
              <a:buNone/>
            </a:pPr>
            <a:endParaRPr lang="ro-RO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componentă cognitivă</a:t>
            </a:r>
          </a:p>
          <a:p>
            <a:pPr>
              <a:buFont typeface="Wingdings" pitchFamily="2" charset="2"/>
              <a:buChar char="v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componentă afectivă</a:t>
            </a:r>
          </a:p>
          <a:p>
            <a:pPr>
              <a:buFont typeface="Wingdings" pitchFamily="2" charset="2"/>
              <a:buChar char="v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componentă volitivă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rgbClr val="FFCCFF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ro-RO" i="1" u="sng" dirty="0">
                <a:latin typeface="Times New Roman" pitchFamily="18" charset="0"/>
                <a:cs typeface="Times New Roman" pitchFamily="18" charset="0"/>
              </a:rPr>
              <a:t>Formarea conduitei moral-civice</a:t>
            </a:r>
          </a:p>
          <a:p>
            <a:pPr algn="ctr">
              <a:buNone/>
            </a:pPr>
            <a:endParaRPr lang="ro-RO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formarea obișnuințelor și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  deprinderilor de comportare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  morală și civică</a:t>
            </a:r>
          </a:p>
          <a:p>
            <a:pPr>
              <a:buFont typeface="Wingdings" pitchFamily="2" charset="2"/>
              <a:buChar char="v"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formarea trăsăturilor pozitive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  de caracter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Metodele educației morale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846320"/>
          </a:xfrm>
        </p:spPr>
        <p:txBody>
          <a:bodyPr/>
          <a:lstStyle/>
          <a:p>
            <a:pPr>
              <a:buClr>
                <a:srgbClr val="FF00FF"/>
              </a:buClr>
              <a:buSzPct val="90000"/>
              <a:buNone/>
            </a:pPr>
            <a:r>
              <a:rPr lang="ro-RO" dirty="0"/>
              <a:t> </a:t>
            </a:r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endParaRPr lang="ro-RO" dirty="0"/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r>
              <a:rPr lang="ro-RO" dirty="0"/>
              <a:t> Explicația morală</a:t>
            </a:r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r>
              <a:rPr lang="ro-RO" dirty="0"/>
              <a:t> Convorbirea morală</a:t>
            </a:r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r>
              <a:rPr lang="ro-RO" dirty="0"/>
              <a:t> Povestirea morală</a:t>
            </a:r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r>
              <a:rPr lang="ro-RO" dirty="0"/>
              <a:t> Exemplul moral</a:t>
            </a:r>
          </a:p>
          <a:p>
            <a:pPr>
              <a:buClr>
                <a:srgbClr val="FF00FF"/>
              </a:buClr>
              <a:buSzPct val="90000"/>
              <a:buFont typeface="Wingdings" pitchFamily="2" charset="2"/>
              <a:buChar char="v"/>
            </a:pPr>
            <a:r>
              <a:rPr lang="ro-RO" dirty="0"/>
              <a:t> Exercițiul moral</a:t>
            </a:r>
          </a:p>
          <a:p>
            <a:pPr>
              <a:buClr>
                <a:srgbClr val="FF00FF"/>
              </a:buClr>
              <a:buSzPct val="90000"/>
              <a:buNone/>
            </a:pPr>
            <a:endParaRPr lang="en-US" dirty="0"/>
          </a:p>
        </p:txBody>
      </p:sp>
      <p:pic>
        <p:nvPicPr>
          <p:cNvPr id="4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671239"/>
            <a:ext cx="3657600" cy="4186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620000" cy="975360"/>
          </a:xfrm>
        </p:spPr>
        <p:txBody>
          <a:bodyPr>
            <a:noAutofit/>
          </a:bodyPr>
          <a:lstStyle/>
          <a:p>
            <a:pPr algn="ctr"/>
            <a:br>
              <a:rPr lang="ro-RO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2.3. Tendințe și orientări moderne</a:t>
            </a:r>
            <a:b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2000" b="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0" dirty="0">
              <a:solidFill>
                <a:srgbClr val="990099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066800"/>
            <a:ext cx="7620000" cy="53889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În învățământul preșcolar sunt utilizate o multitudine de metode moderne însoțite de tehnici specifice:</a:t>
            </a:r>
          </a:p>
          <a:p>
            <a:pPr marL="514350" indent="-514350">
              <a:buAutoNum type="arabicPeriod"/>
            </a:pPr>
            <a:r>
              <a:rPr lang="ro-RO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de predare-învățare:</a:t>
            </a:r>
            <a:r>
              <a:rPr lang="ro-RO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predarea-învățarea reciprocă, tehnica lotus, bula dublă, comunicarea rotativă.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o-RO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de fixare, consolidare și evaluare:</a:t>
            </a:r>
            <a:r>
              <a:rPr lang="ro-RO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piramida și diamantul, ciorchinele, trierea aserțiunilor, diagrama Venn, turul galeriei.</a:t>
            </a:r>
            <a:endParaRPr lang="ro-RO" b="1" i="1" u="sng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o-RO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de creativitate:</a:t>
            </a:r>
            <a:r>
              <a:rPr lang="ro-RO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brainstormingul, tehnica viselor.</a:t>
            </a:r>
            <a:endParaRPr lang="ro-RO" b="1" i="1" u="sng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o-RO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de rezolvare de probleme: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pălăriuțele gânditoare, explozia stelară.</a:t>
            </a:r>
            <a:endParaRPr lang="ro-RO" b="1" i="1" u="sng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o-RO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de cercetare în grup: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reportajul, experimentul.</a:t>
            </a:r>
            <a:endParaRPr lang="ro-RO" b="1" i="1" u="sng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http://www.akoll.de/images/Teichbau/Teichbau-8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2209800"/>
            <a:ext cx="990600" cy="685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" name="Picture 10" descr="https://encrypted-tbn2.gstatic.com/images?q=tbn:ANd9GcSCzEoTF-2oe7r3AisdowxvqXyuivpUMJytQ0t9SdzfRA6xbGC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400" y="4038600"/>
            <a:ext cx="990600" cy="609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Picture 11" descr="http://www.ghassan-ktait.com/data/16/P921SYCA531LVLCAQ4FM8HCAL9VV3FCAE771WBCAN057N6CAAZPA4NCAWBGJWVCANYOZBSCAENE6QXCADLVLUUCAE710R1CA6OHUCPCAVXSWGACARZZKFOCAJSPWXJCAAUT6HBCAE3YI89CAD7X2LCCAWB8R4X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3400" y="4876800"/>
            <a:ext cx="990600" cy="99060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 descr="http://1.bp.blogspot.com/-Wo5QAEUBa4g/VC_kenJxazI/AAAAAAAAJEk/SDYQuc6mZSU/s1600/ven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53400" y="3124200"/>
            <a:ext cx="9906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41960"/>
          </a:xfrm>
        </p:spPr>
        <p:txBody>
          <a:bodyPr>
            <a:normAutofit/>
          </a:bodyPr>
          <a:lstStyle/>
          <a:p>
            <a:pPr algn="ctr"/>
            <a:r>
              <a:rPr lang="ro-RO" sz="2800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Inteligența emoțională</a:t>
            </a:r>
            <a:endParaRPr lang="en-US" sz="2800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0"/>
            <a:ext cx="7239000" cy="5465136"/>
          </a:xfrm>
        </p:spPr>
        <p:txBody>
          <a:bodyPr/>
          <a:lstStyle/>
          <a:p>
            <a:pPr algn="ctr">
              <a:buNone/>
            </a:pPr>
            <a:r>
              <a:rPr lang="ro-RO" sz="2800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”Inteligența emoțională este mai veche decât timpul.” (Steven Stein)</a:t>
            </a:r>
          </a:p>
          <a:p>
            <a:pPr>
              <a:buNone/>
            </a:pPr>
            <a:r>
              <a:rPr lang="ro-RO" sz="2800" dirty="0">
                <a:solidFill>
                  <a:srgbClr val="990099"/>
                </a:solidFill>
                <a:latin typeface="Algerian" pitchFamily="82" charset="0"/>
                <a:cs typeface="Times New Roman" pitchFamily="18" charset="0"/>
              </a:rPr>
              <a:t>1960</a:t>
            </a:r>
            <a:r>
              <a:rPr lang="ro-RO" sz="3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– Orval Hobart Mowrer (formulează sintagma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     ”inteligență emoțională”</a:t>
            </a:r>
          </a:p>
          <a:p>
            <a:pPr>
              <a:buNone/>
            </a:pPr>
            <a:r>
              <a:rPr lang="ro-RO" sz="2800" dirty="0">
                <a:solidFill>
                  <a:srgbClr val="990099"/>
                </a:solidFill>
                <a:latin typeface="Algerian" pitchFamily="82" charset="0"/>
                <a:cs typeface="Times New Roman" pitchFamily="18" charset="0"/>
              </a:rPr>
              <a:t>1983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 – Howard Gardner (elaborează TIM)</a:t>
            </a:r>
          </a:p>
          <a:p>
            <a:pPr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o-RO" sz="28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800" dirty="0">
                <a:solidFill>
                  <a:srgbClr val="990099"/>
                </a:solidFill>
                <a:latin typeface="Algerian" pitchFamily="82" charset="0"/>
                <a:cs typeface="Times New Roman" pitchFamily="18" charset="0"/>
              </a:rPr>
              <a:t>1985</a:t>
            </a:r>
            <a:r>
              <a:rPr lang="ro-RO" dirty="0">
                <a:latin typeface="Old English Text MT" pitchFamily="66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– Wayne Leon Payne</a:t>
            </a:r>
          </a:p>
          <a:p>
            <a:pPr>
              <a:buNone/>
            </a:pPr>
            <a:r>
              <a:rPr lang="ro-RO" sz="2800" dirty="0">
                <a:solidFill>
                  <a:srgbClr val="990099"/>
                </a:solidFill>
                <a:latin typeface="Algerian" pitchFamily="82" charset="0"/>
                <a:cs typeface="Times New Roman" pitchFamily="18" charset="0"/>
              </a:rPr>
              <a:t>1990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 – John Mayer și Peter Salovey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      Reuven Bar-On</a:t>
            </a:r>
          </a:p>
          <a:p>
            <a:pPr>
              <a:buNone/>
            </a:pPr>
            <a:r>
              <a:rPr lang="ro-RO" sz="2800" dirty="0">
                <a:solidFill>
                  <a:srgbClr val="990099"/>
                </a:solidFill>
                <a:latin typeface="Algerian" pitchFamily="82" charset="0"/>
                <a:cs typeface="Times New Roman" pitchFamily="18" charset="0"/>
              </a:rPr>
              <a:t>1995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 – Daniel  Goleman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http://www.cutiuta-cu-povesti.ro/images/gallery/inteligent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200400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239000" cy="6074736"/>
          </a:xfrm>
        </p:spPr>
        <p:txBody>
          <a:bodyPr/>
          <a:lstStyle/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În viziunea lui Daniel Goleman, conceptele care compun </a:t>
            </a:r>
            <a:r>
              <a:rPr lang="ro-RO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inteligența emoțională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, sunt:</a:t>
            </a:r>
          </a:p>
          <a:p>
            <a:pPr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>
                <a:srgbClr val="D60093"/>
              </a:buClr>
              <a:buSzPct val="90000"/>
              <a:buFont typeface="+mj-lt"/>
              <a:buAutoNum type="arabicPeriod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Cunoașterea emoțiilor proprii </a:t>
            </a:r>
          </a:p>
          <a:p>
            <a:pPr marL="514350" indent="-514350">
              <a:buClr>
                <a:srgbClr val="D60093"/>
              </a:buClr>
              <a:buSzPct val="90000"/>
              <a:buFont typeface="+mj-lt"/>
              <a:buAutoNum type="arabicPeriod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Gestionarea emoțiilor</a:t>
            </a:r>
          </a:p>
          <a:p>
            <a:pPr marL="514350" indent="-514350">
              <a:buClr>
                <a:srgbClr val="D60093"/>
              </a:buClr>
              <a:buSzPct val="90000"/>
              <a:buFont typeface="+mj-lt"/>
              <a:buAutoNum type="arabicPeriod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Capacitatea de a ști să ne automotivăm</a:t>
            </a:r>
          </a:p>
          <a:p>
            <a:pPr marL="514350" indent="-514350">
              <a:buClr>
                <a:srgbClr val="D60093"/>
              </a:buClr>
              <a:buSzPct val="90000"/>
              <a:buFont typeface="+mj-lt"/>
              <a:buAutoNum type="arabicPeriod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Recunoașterea emoțiilor celorlalți (empatia)</a:t>
            </a:r>
          </a:p>
          <a:p>
            <a:pPr marL="514350" indent="-514350">
              <a:buClr>
                <a:srgbClr val="D60093"/>
              </a:buClr>
              <a:buSzPct val="90000"/>
              <a:buFont typeface="+mj-lt"/>
              <a:buAutoNum type="arabicPeriod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Gestionarea relațiilor sociale între indivizi și în cadrul grupului</a:t>
            </a:r>
          </a:p>
          <a:p>
            <a:pPr marL="514350" indent="-514350">
              <a:buClr>
                <a:srgbClr val="D60093"/>
              </a:buClr>
              <a:buSzPct val="90000"/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AutoNum type="arabicPeriod"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o-RO" dirty="0"/>
          </a:p>
          <a:p>
            <a:pPr marL="514350" indent="-514350">
              <a:buAutoNum type="arabicPeriod"/>
            </a:pPr>
            <a:endParaRPr lang="ro-RO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6" name="Picture 5" descr="http://www.underworldmagazines.com/wp-content/uploads/2011/09/The-Community-Can-Help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514600" y="4419600"/>
            <a:ext cx="317488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7315200" cy="5998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i="1" dirty="0">
                <a:latin typeface="Times New Roman" pitchFamily="18" charset="0"/>
                <a:cs typeface="Times New Roman" pitchFamily="18" charset="0"/>
              </a:rPr>
              <a:t>Cel mai important element al inteligenței emoționale îl constituie </a:t>
            </a:r>
            <a:r>
              <a:rPr lang="ro-RO" sz="24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EMOȚIILE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o-RO" i="1" dirty="0">
                <a:latin typeface="Times New Roman" pitchFamily="18" charset="0"/>
                <a:cs typeface="Times New Roman" pitchFamily="18" charset="0"/>
              </a:rPr>
              <a:t>Ele sunt foarte importante deoarece asigură: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v"/>
            </a:pPr>
            <a:r>
              <a:rPr lang="ro-RO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Supraviețuirea </a:t>
            </a:r>
          </a:p>
          <a:p>
            <a:pPr algn="just">
              <a:buClr>
                <a:srgbClr val="00CC00"/>
              </a:buClr>
              <a:buFont typeface="Wingdings" pitchFamily="2" charset="2"/>
              <a:buChar char="v"/>
            </a:pPr>
            <a:r>
              <a:rPr lang="ro-RO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Luarea deciziilor</a:t>
            </a:r>
          </a:p>
          <a:p>
            <a:pPr algn="just">
              <a:buClr>
                <a:srgbClr val="FFFF00"/>
              </a:buClr>
              <a:buFont typeface="Wingdings" pitchFamily="2" charset="2"/>
              <a:buChar char="v"/>
            </a:pPr>
            <a:r>
              <a:rPr lang="ro-RO" dirty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Stabilirea limitelor</a:t>
            </a:r>
          </a:p>
          <a:p>
            <a:pPr algn="just">
              <a:buClr>
                <a:srgbClr val="FF00FF"/>
              </a:buClr>
              <a:buFont typeface="Wingdings" pitchFamily="2" charset="2"/>
              <a:buChar char="v"/>
            </a:pPr>
            <a:r>
              <a:rPr lang="ro-RO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Comunicarea</a:t>
            </a:r>
          </a:p>
          <a:p>
            <a:pPr algn="just">
              <a:buClr>
                <a:srgbClr val="00B0F0"/>
              </a:buClr>
              <a:buFont typeface="Wingdings" pitchFamily="2" charset="2"/>
              <a:buChar char="v"/>
            </a:pPr>
            <a:r>
              <a:rPr lang="ro-R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Unitatea</a:t>
            </a: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76400"/>
            <a:ext cx="1622783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1676400"/>
            <a:ext cx="1622783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68417" y="1676400"/>
            <a:ext cx="1622783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1676400"/>
            <a:ext cx="1625119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153400" cy="1280160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2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Capitolul 3. </a:t>
            </a:r>
            <a:b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STUDIU PRIVIND FORMAREA CONDUITEI MORAL-CIVICE LA PREȘCOLARI</a:t>
            </a:r>
            <a:br>
              <a:rPr lang="ro-RO" sz="1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7696200" cy="50079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o-RO" sz="20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Studiul a fost realizat pe un eșantion  compus din 28 preșcolari de grupă mare, de la Grădinița cu Program Prelungit Nr. 1 Galați, 15 fete și 13 băieți cu vârste cuprinse între 5 și 6 ani.</a:t>
            </a:r>
            <a:endParaRPr lang="ro-RO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endParaRPr lang="ro-RO" sz="2000" b="1" i="1" u="sng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o-RO" sz="2000" b="1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OBIECTIVELE  CERCETĂRII :</a:t>
            </a:r>
          </a:p>
          <a:p>
            <a:pPr algn="just">
              <a:lnSpc>
                <a:spcPct val="150000"/>
              </a:lnSpc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Stabilirea nivelului de formare moral-civic al copiilor preșcolari;</a:t>
            </a:r>
          </a:p>
          <a:p>
            <a:pPr algn="just">
              <a:lnSpc>
                <a:spcPct val="150000"/>
              </a:lnSpc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Elaborarea și implementarea programului educațional </a:t>
            </a:r>
          </a:p>
          <a:p>
            <a:pPr algn="just">
              <a:lnSpc>
                <a:spcPct val="150000"/>
              </a:lnSpc>
              <a:buNone/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    ”Emoții fermecate”;</a:t>
            </a:r>
          </a:p>
          <a:p>
            <a:pPr algn="just">
              <a:lnSpc>
                <a:spcPct val="150000"/>
              </a:lnSpc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Stabilirea efectelor și a rezultatelor aplicării programului </a:t>
            </a:r>
          </a:p>
          <a:p>
            <a:pPr algn="just">
              <a:lnSpc>
                <a:spcPct val="150000"/>
              </a:lnSpc>
              <a:buNone/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    ”Emoții fermecate”.</a:t>
            </a:r>
          </a:p>
          <a:p>
            <a:pPr algn="just">
              <a:buNone/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ro-RO" sz="2000" i="1" dirty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000" b="1" i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7804" y="3886200"/>
            <a:ext cx="2596196" cy="2971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153400" cy="1280160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2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Capitolul 3. </a:t>
            </a:r>
            <a:b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STUDIU PRIVIND FORMAREA CONDUITEI MORAL-CIVICE LA PREȘCOLARI</a:t>
            </a:r>
            <a:br>
              <a:rPr lang="ro-RO" sz="1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b="0" dirty="0">
              <a:solidFill>
                <a:srgbClr val="D60093"/>
              </a:solidFill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764620"/>
            <a:ext cx="1828800" cy="209338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9416"/>
            <a:ext cx="7010400" cy="463898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o-RO" sz="2400" b="1" i="1" u="sng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IPOTEZA CERCETĂRII :</a:t>
            </a:r>
          </a:p>
          <a:p>
            <a:pPr algn="just">
              <a:lnSpc>
                <a:spcPct val="150000"/>
              </a:lnSpc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sz="24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” Dacă se elaborează și se aplică în învățământul preșcolar un program educativ special conceput pentru educația moral-civică și pentru dezvoltarea competențelor emoționale și sociale, numit ”Emoții fermecate”, vom genera premizele formării unei conduite moral-civice a preșcolarilor”.</a:t>
            </a:r>
            <a:endParaRPr lang="en-US" sz="2400" b="1" i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>
            <a:normAutofit/>
          </a:bodyPr>
          <a:lstStyle/>
          <a:p>
            <a:pPr algn="ctr"/>
            <a:r>
              <a:rPr lang="en-US" sz="1800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1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1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și instrumente de investigație</a:t>
            </a:r>
            <a:endParaRPr lang="en-US" sz="1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239000" cy="4855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0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ro-RO" sz="2000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Metode nonexperimentale de colectare a datelor</a:t>
            </a:r>
          </a:p>
          <a:p>
            <a:pPr>
              <a:buNone/>
            </a:pPr>
            <a:r>
              <a:rPr lang="ro-RO" sz="20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a) observația sistem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tică;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b) ancheta (pe bază de interviu);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c) ancheta (pe bază de chestionar);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d) metoda analizei produselor activității;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e) testul docimologic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o-RO" sz="20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ro-RO" sz="2000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Metode acționale sau de intervenție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Experimentul</a:t>
            </a:r>
          </a:p>
          <a:p>
            <a:pPr>
              <a:buNone/>
            </a:pPr>
            <a:r>
              <a:rPr lang="ro-RO" sz="20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ro-RO" sz="2000" b="1" i="1" u="sng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Metode de prelucrare, interpretare și prezentare a datelor cercetării</a:t>
            </a:r>
          </a:p>
          <a:p>
            <a:pPr>
              <a:buNone/>
            </a:pPr>
            <a:r>
              <a:rPr lang="ro-RO" sz="20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a) tabelul de rezultate</a:t>
            </a:r>
          </a:p>
          <a:p>
            <a:pPr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   b) reprezentările grafice</a:t>
            </a:r>
            <a:endParaRPr lang="ro-RO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o-RO" sz="1600" dirty="0">
              <a:solidFill>
                <a:srgbClr val="990099"/>
              </a:solidFill>
            </a:endParaRPr>
          </a:p>
        </p:txBody>
      </p:sp>
      <p:pic>
        <p:nvPicPr>
          <p:cNvPr id="4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7217" y="4343400"/>
            <a:ext cx="2196783" cy="2514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Implementarea programului ”Emoții fermecate”</a:t>
            </a:r>
            <a:endParaRPr lang="en-US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9416"/>
            <a:ext cx="7391400" cy="48463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o-RO" dirty="0"/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ro-RO" dirty="0"/>
          </a:p>
          <a:p>
            <a:pPr algn="just">
              <a:buNone/>
            </a:pPr>
            <a:r>
              <a:rPr lang="ro-RO" dirty="0"/>
              <a:t>     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Programul de dezvoltare a competențelor emoționale și sociale la preșcolari, s-a desfășurat pe parcursul anului școlar 2014-2015 și a avut ca scop:</a:t>
            </a:r>
          </a:p>
          <a:p>
            <a:pPr algn="just"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i="1" dirty="0">
                <a:latin typeface="Times New Roman" pitchFamily="18" charset="0"/>
                <a:cs typeface="Times New Roman" pitchFamily="18" charset="0"/>
              </a:rPr>
              <a:t>dezvoltarea abilităților socio-emoționale;</a:t>
            </a:r>
          </a:p>
          <a:p>
            <a:pPr>
              <a:buFont typeface="Wingdings" pitchFamily="2" charset="2"/>
              <a:buChar char="v"/>
            </a:pPr>
            <a:r>
              <a:rPr lang="ro-RO" i="1" dirty="0">
                <a:latin typeface="Times New Roman" pitchFamily="18" charset="0"/>
                <a:cs typeface="Times New Roman" pitchFamily="18" charset="0"/>
              </a:rPr>
              <a:t> formarea și dezvoltarea comportamentului</a:t>
            </a:r>
          </a:p>
          <a:p>
            <a:pPr>
              <a:buNone/>
            </a:pPr>
            <a:r>
              <a:rPr lang="ro-RO" i="1" dirty="0">
                <a:latin typeface="Times New Roman" pitchFamily="18" charset="0"/>
                <a:cs typeface="Times New Roman" pitchFamily="18" charset="0"/>
              </a:rPr>
              <a:t>    socio-emoțional al preșcolarilor.</a:t>
            </a:r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 descr="http://www.hotnews.md/upload/articles/2013-01/18650-13589-84456-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600200"/>
            <a:ext cx="1863155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Etapa inițială (pretest)</a:t>
            </a:r>
            <a:endParaRPr lang="en-US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Proba 1:</a:t>
            </a: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”Să respectăm regulile !”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joc didactic</a:t>
            </a:r>
          </a:p>
          <a:p>
            <a:pPr marL="514350" indent="-514350">
              <a:buNone/>
            </a:pP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Proba 2:</a:t>
            </a: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”Ești un copil politicos ?”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anchetă pe bază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       de interviu</a:t>
            </a:r>
          </a:p>
          <a:p>
            <a:pPr marL="514350" indent="-514350">
              <a:buNone/>
            </a:pP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Proba 3:</a:t>
            </a:r>
            <a:r>
              <a:rPr lang="ro-RO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”Cuvântul fermecat”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– joc didactic </a:t>
            </a:r>
            <a:endParaRPr lang="ro-RO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352800"/>
            <a:ext cx="224091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429000"/>
            <a:ext cx="21692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72390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i="1" cap="none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ro-RO" sz="1800" i="1" cap="none" dirty="0">
                <a:latin typeface="Times New Roman" pitchFamily="18" charset="0"/>
                <a:cs typeface="Times New Roman" pitchFamily="18" charset="0"/>
              </a:rPr>
            </a:br>
            <a:br>
              <a:rPr lang="en-US" sz="18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b="0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2000" b="0" i="1" cap="none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ig</a:t>
            </a:r>
            <a:r>
              <a:rPr lang="en-US" sz="2000" b="0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2000" b="0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0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Repartizarea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grafică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rezultatelor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obţinute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urma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centraliz</a:t>
            </a:r>
            <a:r>
              <a:rPr lang="ro-RO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rezultatelor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evaluările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iniţiale</a:t>
            </a:r>
            <a:r>
              <a:rPr lang="en-US" sz="2000" cap="none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1800" b="0" cap="none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0" cap="none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hart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990600"/>
            <a:ext cx="5410200" cy="338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Etapa formativă</a:t>
            </a:r>
            <a:endParaRPr lang="en-US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391400" cy="5236536"/>
          </a:xfrm>
        </p:spPr>
        <p:txBody>
          <a:bodyPr/>
          <a:lstStyle/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1: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”Cutiile fermecate cu emoții”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– joc didactic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2: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”Cum te-ai simți dacă ... ”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convorbire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3: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”Cum să fim prieteni ?”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– povestirea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        educatoarei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4: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”Fețe vesele și fețe triste”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confecție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5: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”Detectivul de emoții ”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joc didactic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6: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”Politicosul”de Luminița Codrea 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– memorizare</a:t>
            </a:r>
          </a:p>
          <a:p>
            <a:pPr marL="514350" indent="-514350"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Proba 7: </a:t>
            </a: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”Broscuța țestoasă Tobias a învățat cum să nu</a:t>
            </a:r>
          </a:p>
          <a:p>
            <a:pPr marL="514350" indent="-514350">
              <a:buNone/>
            </a:pPr>
            <a:r>
              <a:rPr lang="ro-RO" sz="24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                  mai fie furioasă”</a:t>
            </a: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– lectura educatoarei</a:t>
            </a:r>
          </a:p>
          <a:p>
            <a:pPr marL="514350" indent="-514350">
              <a:buNone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o-RO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4" name="Picture 3" descr="emotii-533x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5410199"/>
            <a:ext cx="2436875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ETAPA FINALĂ</a:t>
            </a:r>
            <a:endParaRPr lang="en-US" sz="2800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o-RO" dirty="0"/>
              <a:t> 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Proba 1: </a:t>
            </a:r>
            <a:r>
              <a:rPr lang="ro-RO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”Detectivul de probleme”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– joc didactic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Proba 2: </a:t>
            </a:r>
            <a:r>
              <a:rPr lang="ro-RO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”Orice problemă are mai multe soluții”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                 convorbire</a:t>
            </a:r>
          </a:p>
          <a:p>
            <a:pPr>
              <a:buNone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  Proba 3: </a:t>
            </a:r>
            <a:r>
              <a:rPr lang="ro-RO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”Așa da, așa nu !”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– test docimologic</a:t>
            </a:r>
          </a:p>
          <a:p>
            <a:pPr>
              <a:buNone/>
            </a:pPr>
            <a:endParaRPr lang="ro-RO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5" descr="C:\Users\simona\Desktop\wtmkd__2370_1_144051508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3680" y="3962400"/>
            <a:ext cx="248412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05400"/>
            <a:ext cx="7467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000" b="0" i="1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Fig. 2.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Repartizarea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grafică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rezultatelor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obţinute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urma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centralizarii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rezultatelor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de la</a:t>
            </a:r>
            <a:r>
              <a:rPr lang="ro-RO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evaluările</a:t>
            </a:r>
            <a: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finale.</a:t>
            </a:r>
            <a:br>
              <a:rPr lang="en-US" sz="22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/>
              <a:t> </a:t>
            </a:r>
            <a:br>
              <a:rPr lang="en-US" dirty="0"/>
            </a:br>
            <a:endParaRPr lang="en-US" dirty="0"/>
          </a:p>
        </p:txBody>
      </p:sp>
      <p:pic>
        <p:nvPicPr>
          <p:cNvPr id="2051" name="Chart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14400"/>
            <a:ext cx="52768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52160"/>
          </a:xfrm>
        </p:spPr>
        <p:txBody>
          <a:bodyPr>
            <a:normAutofit/>
          </a:bodyPr>
          <a:lstStyle/>
          <a:p>
            <a:pPr algn="ctr"/>
            <a:r>
              <a:rPr lang="ro-RO" sz="1800" b="0" i="1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Fig. 3.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Situaţia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comparativă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rezultatelor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obţinute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probele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evaluare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iniţiale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US" sz="1800" cap="none" dirty="0" err="1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finale</a:t>
            </a:r>
            <a:br>
              <a:rPr lang="en-US" sz="2000" cap="none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cap="none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Chart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2550" y="862012"/>
            <a:ext cx="550545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48600" cy="914400"/>
          </a:xfrm>
        </p:spPr>
        <p:txBody>
          <a:bodyPr>
            <a:normAutofit/>
          </a:bodyPr>
          <a:lstStyle/>
          <a:p>
            <a:pPr algn="ctr"/>
            <a: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Capitolul 4. </a:t>
            </a:r>
            <a:br>
              <a:rPr lang="ro-RO" sz="200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0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CONCLUZII  </a:t>
            </a:r>
            <a:endParaRPr lang="en-US" sz="2000" b="0" dirty="0">
              <a:solidFill>
                <a:srgbClr val="D60093"/>
              </a:solidFill>
            </a:endParaRPr>
          </a:p>
        </p:txBody>
      </p:sp>
      <p:pic>
        <p:nvPicPr>
          <p:cNvPr id="4098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979601"/>
            <a:ext cx="2514600" cy="2878399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524000"/>
            <a:ext cx="7620000" cy="493173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              În urma derulării programului </a:t>
            </a:r>
            <a:r>
              <a:rPr lang="ro-RO" sz="24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”Emoții fermecate”</a:t>
            </a: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o-RO" sz="24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latin typeface="Times New Roman" pitchFamily="18" charset="0"/>
                <a:cs typeface="Times New Roman" pitchFamily="18" charset="0"/>
              </a:rPr>
              <a:t>preșcolarii au reușit folosindu-se  de elemente  ale inteligenței emoționale, să aibă o conduită corespunzătoare:</a:t>
            </a:r>
            <a:endParaRPr lang="ro-RO" sz="20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o-RO" sz="20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cunosc și respectă reguli;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fac diferența între un comportament bun și unul rău;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se adaptează bine situațiilor noi;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au un comportament civilizat;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se împrietenesc și respectă relația.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r>
              <a:rPr lang="ro-RO" dirty="0">
                <a:latin typeface="Times New Roman" pitchFamily="18" charset="0"/>
                <a:cs typeface="Times New Roman" pitchFamily="18" charset="0"/>
              </a:rPr>
              <a:t> dau dovadă de empatie.</a:t>
            </a: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endParaRPr lang="ro-RO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D60093"/>
              </a:buClr>
              <a:buSzPct val="75000"/>
              <a:buFont typeface="Wingdings" pitchFamily="2" charset="2"/>
              <a:buChar char="v"/>
            </a:pPr>
            <a:endParaRPr lang="ro-RO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D60093"/>
              </a:buClr>
              <a:buSzPct val="75000"/>
              <a:buNone/>
            </a:pPr>
            <a:r>
              <a:rPr lang="ro-RO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Clr>
                <a:srgbClr val="D60093"/>
              </a:buClr>
              <a:buSzPct val="75000"/>
              <a:buNone/>
            </a:pPr>
            <a:endParaRPr lang="ro-RO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>
            <a:normAutofit/>
          </a:bodyPr>
          <a:lstStyle/>
          <a:p>
            <a:pPr algn="ctr"/>
            <a:r>
              <a:rPr lang="ro-RO" sz="2400" b="0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RECOMANDĂRI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/>
          <a:lstStyle/>
          <a:p>
            <a:pPr>
              <a:buNone/>
            </a:pPr>
            <a:r>
              <a:rPr lang="ro-RO" dirty="0"/>
              <a:t>         </a:t>
            </a:r>
          </a:p>
          <a:p>
            <a:pP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Dezvoltarea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bilităților emoționale și sociale se realizează </a:t>
            </a:r>
            <a:r>
              <a:rPr lang="ro-RO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progresiv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abilităţile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sociale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emoţionale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dezvolte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necesar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oferim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copiilor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preşcolari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contexte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adecvate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învăţare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exersare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717930"/>
            <a:ext cx="2743199" cy="3140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239000" cy="5769936"/>
          </a:xfrm>
        </p:spPr>
        <p:txBody>
          <a:bodyPr/>
          <a:lstStyle/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err="1"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vederea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dobândirii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conduite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corespunzătoare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putem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urmări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o-RO" sz="2800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Strategii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competenţelor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emoţionale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sociale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relaţia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educator-</a:t>
            </a:r>
            <a:r>
              <a:rPr lang="en-US" sz="2800" b="1" i="1" dirty="0" err="1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copil</a:t>
            </a:r>
            <a:r>
              <a:rPr lang="en-US" sz="2800" b="1" i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endParaRPr lang="ro-RO" sz="2800" b="1" i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FF"/>
              </a:buClr>
              <a:buFont typeface="Wingdings" pitchFamily="2" charset="2"/>
              <a:buChar char="v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Strategii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optimizare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relaţiei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educator-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copil</a:t>
            </a: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Învăţarea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dezvoltarea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strategiilor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reglare</a:t>
            </a: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FF"/>
              </a:buClr>
              <a:buNone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emoţională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copii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FF"/>
              </a:buClr>
              <a:buFont typeface="Wingdings" pitchFamily="2" charset="2"/>
              <a:buChar char="v"/>
            </a:pPr>
            <a:r>
              <a:rPr lang="ro-R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Rezolvarea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probleme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copii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FF"/>
              </a:buClr>
              <a:buNone/>
            </a:pPr>
            <a:endParaRPr lang="en-US" dirty="0"/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loral, P&amp;abreve;dure, Arbore, Verde, Natura, Portbaga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717930"/>
            <a:ext cx="2743199" cy="3140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6015</TotalTime>
  <Words>1327</Words>
  <Application>Microsoft Office PowerPoint</Application>
  <PresentationFormat>On-screen Show (4:3)</PresentationFormat>
  <Paragraphs>220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Algerian</vt:lpstr>
      <vt:lpstr>Apple Chancery</vt:lpstr>
      <vt:lpstr>Calibri</vt:lpstr>
      <vt:lpstr>Impact</vt:lpstr>
      <vt:lpstr>Monotype Corsiva</vt:lpstr>
      <vt:lpstr>Old English Text MT</vt:lpstr>
      <vt:lpstr>Times New Roman</vt:lpstr>
      <vt:lpstr>Trebuchet MS</vt:lpstr>
      <vt:lpstr>Wingdings</vt:lpstr>
      <vt:lpstr>Wingdings 2</vt:lpstr>
      <vt:lpstr>Opulent</vt:lpstr>
      <vt:lpstr>LUCRARE  METODICO - ȘTIINȚIFICĂ PENTRU  OBȚINEREA   GRADULUI   DIDACTIC i </vt:lpstr>
      <vt:lpstr>PowerPoint Presentation</vt:lpstr>
      <vt:lpstr>Planul lucrării</vt:lpstr>
      <vt:lpstr>   1.1. Educația moral-civică  -  Componentă a educației timpurii</vt:lpstr>
      <vt:lpstr>  1.2. Repere curriculare</vt:lpstr>
      <vt:lpstr>  1.3. Problematica contemporană</vt:lpstr>
      <vt:lpstr>    2.1. Profilul psihosocial al preșcolarului  </vt:lpstr>
      <vt:lpstr>    2.2. Modalități specifice de realizare a educației moral-civice  </vt:lpstr>
      <vt:lpstr>Deziderate principale:</vt:lpstr>
      <vt:lpstr>Metodele educației morale</vt:lpstr>
      <vt:lpstr>  2.3. Tendințe și orientări moderne  </vt:lpstr>
      <vt:lpstr>Inteligența emoțională</vt:lpstr>
      <vt:lpstr>PowerPoint Presentation</vt:lpstr>
      <vt:lpstr>PowerPoint Presentation</vt:lpstr>
      <vt:lpstr> Capitolul 3.   STUDIU PRIVIND FORMAREA CONDUITEI MORAL-CIVICE LA PREȘCOLARI  </vt:lpstr>
      <vt:lpstr> Capitolul 3.   STUDIU PRIVIND FORMAREA CONDUITEI MORAL-CIVICE LA PREȘCOLARI  </vt:lpstr>
      <vt:lpstr>Metode și instrumente de investigație</vt:lpstr>
      <vt:lpstr>Implementarea programului ”Emoții fermecate”</vt:lpstr>
      <vt:lpstr>Etapa inițială (pretest)</vt:lpstr>
      <vt:lpstr>                         Fig. 1. Repartizarea grafică a rezultatelor obţinute în urma centralizării rezultatelor de la evaluările iniţiale     </vt:lpstr>
      <vt:lpstr>Etapa formativă</vt:lpstr>
      <vt:lpstr>ETAPA FINALĂ</vt:lpstr>
      <vt:lpstr>Fig. 2. Repartizarea grafică a rezultatelor obţinute în urma centralizarii rezultatelor de la evaluările finale.   </vt:lpstr>
      <vt:lpstr>Fig. 3. Situaţia comparativă a rezultatelor obţinute la probele de evaluare iniţiale și finale </vt:lpstr>
      <vt:lpstr>Capitolul 4.   CONCLUZII  </vt:lpstr>
      <vt:lpstr>RECOMANDĂRI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simona</dc:creator>
  <cp:lastModifiedBy>adriana istrate</cp:lastModifiedBy>
  <cp:revision>331</cp:revision>
  <dcterms:created xsi:type="dcterms:W3CDTF">2016-02-21T07:37:34Z</dcterms:created>
  <dcterms:modified xsi:type="dcterms:W3CDTF">2020-03-04T19:44:45Z</dcterms:modified>
</cp:coreProperties>
</file>