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sldIdLst>
    <p:sldId id="257" r:id="rId2"/>
    <p:sldId id="259" r:id="rId3"/>
    <p:sldId id="260" r:id="rId4"/>
    <p:sldId id="261" r:id="rId5"/>
    <p:sldId id="265" r:id="rId6"/>
    <p:sldId id="266" r:id="rId7"/>
    <p:sldId id="267" r:id="rId8"/>
    <p:sldId id="270" r:id="rId9"/>
    <p:sldId id="287" r:id="rId10"/>
    <p:sldId id="288" r:id="rId11"/>
    <p:sldId id="290" r:id="rId12"/>
    <p:sldId id="289" r:id="rId13"/>
    <p:sldId id="280" r:id="rId14"/>
    <p:sldId id="282" r:id="rId15"/>
  </p:sldIdLst>
  <p:sldSz cx="9144000" cy="6858000" type="screen4x3"/>
  <p:notesSz cx="6858000" cy="9144000"/>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90" autoAdjust="0"/>
    <p:restoredTop sz="94660"/>
  </p:normalViewPr>
  <p:slideViewPr>
    <p:cSldViewPr>
      <p:cViewPr varScale="1">
        <p:scale>
          <a:sx n="90" d="100"/>
          <a:sy n="90" d="100"/>
        </p:scale>
        <p:origin x="1195"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a:t>Click to edit Master title style</a:t>
            </a:r>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7" name="Date Placeholder 6"/>
          <p:cNvSpPr>
            <a:spLocks noGrp="1"/>
          </p:cNvSpPr>
          <p:nvPr>
            <p:ph type="dt" sz="half" idx="10"/>
          </p:nvPr>
        </p:nvSpPr>
        <p:spPr/>
        <p:txBody>
          <a:bodyPr/>
          <a:lstStyle/>
          <a:p>
            <a:fld id="{999B4835-F43D-46A0-8AD0-056944ABE01C}" type="datetimeFigureOut">
              <a:rPr lang="ro-RO" smtClean="0"/>
              <a:pPr/>
              <a:t>27.02.2020</a:t>
            </a:fld>
            <a:endParaRPr lang="ro-RO"/>
          </a:p>
        </p:txBody>
      </p:sp>
      <p:sp>
        <p:nvSpPr>
          <p:cNvPr id="20" name="Footer Placeholder 19"/>
          <p:cNvSpPr>
            <a:spLocks noGrp="1"/>
          </p:cNvSpPr>
          <p:nvPr>
            <p:ph type="ftr" sz="quarter" idx="11"/>
          </p:nvPr>
        </p:nvSpPr>
        <p:spPr/>
        <p:txBody>
          <a:bodyPr/>
          <a:lstStyle/>
          <a:p>
            <a:endParaRPr lang="ro-RO"/>
          </a:p>
        </p:txBody>
      </p:sp>
      <p:sp>
        <p:nvSpPr>
          <p:cNvPr id="10" name="Slide Number Placeholder 9"/>
          <p:cNvSpPr>
            <a:spLocks noGrp="1"/>
          </p:cNvSpPr>
          <p:nvPr>
            <p:ph type="sldNum" sz="quarter" idx="12"/>
          </p:nvPr>
        </p:nvSpPr>
        <p:spPr/>
        <p:txBody>
          <a:bodyPr/>
          <a:lstStyle/>
          <a:p>
            <a:fld id="{9545DA3A-50D2-4199-8DE9-475949B3E760}" type="slidenum">
              <a:rPr lang="ro-RO" smtClean="0"/>
              <a:pPr/>
              <a:t>‹#›</a:t>
            </a:fld>
            <a:endParaRPr lang="ro-RO"/>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transition>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99B4835-F43D-46A0-8AD0-056944ABE01C}" type="datetimeFigureOut">
              <a:rPr lang="ro-RO" smtClean="0"/>
              <a:pPr/>
              <a:t>27.02.2020</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9545DA3A-50D2-4199-8DE9-475949B3E760}" type="slidenum">
              <a:rPr lang="ro-RO" smtClean="0"/>
              <a:pPr/>
              <a:t>‹#›</a:t>
            </a:fld>
            <a:endParaRPr lang="ro-RO"/>
          </a:p>
        </p:txBody>
      </p:sp>
    </p:spTree>
  </p:cSld>
  <p:clrMapOvr>
    <a:masterClrMapping/>
  </p:clrMapOvr>
  <p:transition>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a:t>Click to edit Master title style</a:t>
            </a:r>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999B4835-F43D-46A0-8AD0-056944ABE01C}" type="datetimeFigureOut">
              <a:rPr lang="ro-RO" smtClean="0"/>
              <a:pPr/>
              <a:t>27.02.2020</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9545DA3A-50D2-4199-8DE9-475949B3E760}" type="slidenum">
              <a:rPr lang="ro-RO" smtClean="0"/>
              <a:pPr/>
              <a:t>‹#›</a:t>
            </a:fld>
            <a:endParaRPr lang="ro-RO"/>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transition>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a:t>Click to edit Master title style</a:t>
            </a:r>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99B4835-F43D-46A0-8AD0-056944ABE01C}" type="datetimeFigureOut">
              <a:rPr lang="ro-RO" smtClean="0"/>
              <a:pPr/>
              <a:t>27.02.2020</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9545DA3A-50D2-4199-8DE9-475949B3E760}" type="slidenum">
              <a:rPr lang="ro-RO" smtClean="0"/>
              <a:pPr/>
              <a:t>‹#›</a:t>
            </a:fld>
            <a:endParaRPr lang="ro-RO"/>
          </a:p>
        </p:txBody>
      </p:sp>
    </p:spTree>
  </p:cSld>
  <p:clrMapOvr>
    <a:masterClrMapping/>
  </p:clrMapOvr>
  <p:transition>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a:t>Click to edit Master title style</a:t>
            </a:r>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999B4835-F43D-46A0-8AD0-056944ABE01C}" type="datetimeFigureOut">
              <a:rPr lang="ro-RO" smtClean="0"/>
              <a:pPr/>
              <a:t>27.02.2020</a:t>
            </a:fld>
            <a:endParaRPr lang="ro-RO"/>
          </a:p>
        </p:txBody>
      </p:sp>
      <p:sp>
        <p:nvSpPr>
          <p:cNvPr id="8" name="Footer Placeholder 7"/>
          <p:cNvSpPr>
            <a:spLocks noGrp="1"/>
          </p:cNvSpPr>
          <p:nvPr>
            <p:ph type="ftr" sz="quarter" idx="11"/>
          </p:nvPr>
        </p:nvSpPr>
        <p:spPr/>
        <p:txBody>
          <a:bodyPr/>
          <a:lstStyle/>
          <a:p>
            <a:endParaRPr lang="ro-RO"/>
          </a:p>
        </p:txBody>
      </p:sp>
      <p:sp>
        <p:nvSpPr>
          <p:cNvPr id="9" name="Slide Number Placeholder 8"/>
          <p:cNvSpPr>
            <a:spLocks noGrp="1"/>
          </p:cNvSpPr>
          <p:nvPr>
            <p:ph type="sldNum" sz="quarter" idx="12"/>
          </p:nvPr>
        </p:nvSpPr>
        <p:spPr/>
        <p:txBody>
          <a:bodyPr/>
          <a:lstStyle/>
          <a:p>
            <a:fld id="{9545DA3A-50D2-4199-8DE9-475949B3E760}" type="slidenum">
              <a:rPr lang="ro-RO" smtClean="0"/>
              <a:pPr/>
              <a:t>‹#›</a:t>
            </a:fld>
            <a:endParaRPr lang="ro-RO"/>
          </a:p>
        </p:txBody>
      </p:sp>
    </p:spTree>
  </p:cSld>
  <p:clrMapOvr>
    <a:masterClrMapping/>
  </p:clrMapOvr>
  <p:transition>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a:t>Click to edit Master title style</a:t>
            </a:r>
          </a:p>
        </p:txBody>
      </p:sp>
      <p:sp>
        <p:nvSpPr>
          <p:cNvPr id="3" name="Date Placeholder 2"/>
          <p:cNvSpPr>
            <a:spLocks noGrp="1"/>
          </p:cNvSpPr>
          <p:nvPr>
            <p:ph type="dt" sz="half" idx="10"/>
          </p:nvPr>
        </p:nvSpPr>
        <p:spPr/>
        <p:txBody>
          <a:bodyPr/>
          <a:lstStyle/>
          <a:p>
            <a:fld id="{999B4835-F43D-46A0-8AD0-056944ABE01C}" type="datetimeFigureOut">
              <a:rPr lang="ro-RO" smtClean="0"/>
              <a:pPr/>
              <a:t>27.02.2020</a:t>
            </a:fld>
            <a:endParaRPr lang="ro-RO"/>
          </a:p>
        </p:txBody>
      </p:sp>
      <p:sp>
        <p:nvSpPr>
          <p:cNvPr id="4" name="Footer Placeholder 3"/>
          <p:cNvSpPr>
            <a:spLocks noGrp="1"/>
          </p:cNvSpPr>
          <p:nvPr>
            <p:ph type="ftr" sz="quarter" idx="11"/>
          </p:nvPr>
        </p:nvSpPr>
        <p:spPr/>
        <p:txBody>
          <a:bodyPr/>
          <a:lstStyle/>
          <a:p>
            <a:endParaRPr lang="ro-RO"/>
          </a:p>
        </p:txBody>
      </p:sp>
      <p:sp>
        <p:nvSpPr>
          <p:cNvPr id="5" name="Slide Number Placeholder 4"/>
          <p:cNvSpPr>
            <a:spLocks noGrp="1"/>
          </p:cNvSpPr>
          <p:nvPr>
            <p:ph type="sldNum" sz="quarter" idx="12"/>
          </p:nvPr>
        </p:nvSpPr>
        <p:spPr/>
        <p:txBody>
          <a:bodyPr/>
          <a:lstStyle/>
          <a:p>
            <a:fld id="{9545DA3A-50D2-4199-8DE9-475949B3E760}" type="slidenum">
              <a:rPr lang="ro-RO" smtClean="0"/>
              <a:pPr/>
              <a:t>‹#›</a:t>
            </a:fld>
            <a:endParaRPr lang="ro-RO"/>
          </a:p>
        </p:txBody>
      </p:sp>
    </p:spTree>
  </p:cSld>
  <p:clrMapOvr>
    <a:masterClrMapping/>
  </p:clrMapOvr>
  <p:transition>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999B4835-F43D-46A0-8AD0-056944ABE01C}" type="datetimeFigureOut">
              <a:rPr lang="ro-RO" smtClean="0"/>
              <a:pPr/>
              <a:t>27.02.2020</a:t>
            </a:fld>
            <a:endParaRPr lang="ro-RO"/>
          </a:p>
        </p:txBody>
      </p:sp>
      <p:sp>
        <p:nvSpPr>
          <p:cNvPr id="3" name="Footer Placeholder 2"/>
          <p:cNvSpPr>
            <a:spLocks noGrp="1"/>
          </p:cNvSpPr>
          <p:nvPr>
            <p:ph type="ftr" sz="quarter" idx="11"/>
          </p:nvPr>
        </p:nvSpPr>
        <p:spPr/>
        <p:txBody>
          <a:bodyPr/>
          <a:lstStyle/>
          <a:p>
            <a:endParaRPr lang="ro-RO"/>
          </a:p>
        </p:txBody>
      </p:sp>
      <p:sp>
        <p:nvSpPr>
          <p:cNvPr id="4" name="Slide Number Placeholder 3"/>
          <p:cNvSpPr>
            <a:spLocks noGrp="1"/>
          </p:cNvSpPr>
          <p:nvPr>
            <p:ph type="sldNum" sz="quarter" idx="12"/>
          </p:nvPr>
        </p:nvSpPr>
        <p:spPr/>
        <p:txBody>
          <a:bodyPr/>
          <a:lstStyle/>
          <a:p>
            <a:fld id="{9545DA3A-50D2-4199-8DE9-475949B3E760}" type="slidenum">
              <a:rPr lang="ro-RO" smtClean="0"/>
              <a:pPr/>
              <a:t>‹#›</a:t>
            </a:fld>
            <a:endParaRPr lang="ro-RO"/>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transition>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a:t>Click to edit Master title style</a:t>
            </a:r>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99B4835-F43D-46A0-8AD0-056944ABE01C}" type="datetimeFigureOut">
              <a:rPr lang="ro-RO" smtClean="0"/>
              <a:pPr/>
              <a:t>27.02.2020</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9545DA3A-50D2-4199-8DE9-475949B3E760}" type="slidenum">
              <a:rPr lang="ro-RO" smtClean="0"/>
              <a:pPr/>
              <a:t>‹#›</a:t>
            </a:fld>
            <a:endParaRPr lang="ro-RO"/>
          </a:p>
        </p:txBody>
      </p:sp>
    </p:spTree>
  </p:cSld>
  <p:clrMapOvr>
    <a:masterClrMapping/>
  </p:clrMapOvr>
  <p:transition>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a:t>Click to edit Master title style</a:t>
            </a:r>
          </a:p>
        </p:txBody>
      </p:sp>
      <p:sp>
        <p:nvSpPr>
          <p:cNvPr id="5" name="Date Placeholder 4"/>
          <p:cNvSpPr>
            <a:spLocks noGrp="1"/>
          </p:cNvSpPr>
          <p:nvPr>
            <p:ph type="dt" sz="half" idx="10"/>
          </p:nvPr>
        </p:nvSpPr>
        <p:spPr/>
        <p:txBody>
          <a:bodyPr/>
          <a:lstStyle/>
          <a:p>
            <a:fld id="{999B4835-F43D-46A0-8AD0-056944ABE01C}" type="datetimeFigureOut">
              <a:rPr lang="ro-RO" smtClean="0"/>
              <a:pPr/>
              <a:t>27.02.2020</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9545DA3A-50D2-4199-8DE9-475949B3E760}" type="slidenum">
              <a:rPr lang="ro-RO" smtClean="0"/>
              <a:pPr/>
              <a:t>‹#›</a:t>
            </a:fld>
            <a:endParaRPr lang="ro-RO"/>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Tree>
  </p:cSld>
  <p:clrMapOvr>
    <a:masterClrMapping/>
  </p:clrMapOvr>
  <p:transition>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99B4835-F43D-46A0-8AD0-056944ABE01C}" type="datetimeFigureOut">
              <a:rPr lang="ro-RO" smtClean="0"/>
              <a:pPr/>
              <a:t>27.02.2020</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9545DA3A-50D2-4199-8DE9-475949B3E760}" type="slidenum">
              <a:rPr lang="ro-RO" smtClean="0"/>
              <a:pPr/>
              <a:t>‹#›</a:t>
            </a:fld>
            <a:endParaRPr lang="ro-RO"/>
          </a:p>
        </p:txBody>
      </p:sp>
    </p:spTree>
  </p:cSld>
  <p:clrMapOvr>
    <a:masterClrMapping/>
  </p:clrMapOvr>
  <p:transition>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99B4835-F43D-46A0-8AD0-056944ABE01C}" type="datetimeFigureOut">
              <a:rPr lang="ro-RO" smtClean="0"/>
              <a:pPr/>
              <a:t>27.02.2020</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9545DA3A-50D2-4199-8DE9-475949B3E760}" type="slidenum">
              <a:rPr lang="ro-RO" smtClean="0"/>
              <a:pPr/>
              <a:t>‹#›</a:t>
            </a:fld>
            <a:endParaRPr lang="ro-RO"/>
          </a:p>
        </p:txBody>
      </p:sp>
    </p:spTree>
  </p:cSld>
  <p:clrMapOvr>
    <a:masterClrMapping/>
  </p:clrMapOvr>
  <p:transition>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a:t>Click to edit Master title style</a:t>
            </a:r>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999B4835-F43D-46A0-8AD0-056944ABE01C}" type="datetimeFigureOut">
              <a:rPr lang="ro-RO" smtClean="0"/>
              <a:pPr/>
              <a:t>27.02.2020</a:t>
            </a:fld>
            <a:endParaRPr lang="ro-RO"/>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o-RO"/>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9545DA3A-50D2-4199-8DE9-475949B3E760}" type="slidenum">
              <a:rPr lang="ro-RO" smtClean="0"/>
              <a:pPr/>
              <a:t>‹#›</a:t>
            </a:fld>
            <a:endParaRPr lang="ro-RO"/>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ransition>
    <p:wedge/>
  </p:transition>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584" y="1340768"/>
            <a:ext cx="7632848" cy="3497560"/>
          </a:xfrm>
        </p:spPr>
        <p:txBody>
          <a:bodyPr>
            <a:normAutofit fontScale="90000"/>
          </a:bodyPr>
          <a:lstStyle/>
          <a:p>
            <a:pPr algn="ctr"/>
            <a:r>
              <a:rPr lang="en-US" sz="2800" b="1" dirty="0">
                <a:solidFill>
                  <a:srgbClr val="C00000"/>
                </a:solidFill>
                <a:latin typeface="Times New Roman" pitchFamily="18" charset="0"/>
                <a:cs typeface="Times New Roman" pitchFamily="18" charset="0"/>
              </a:rPr>
              <a:t>DEZVO</a:t>
            </a:r>
            <a:r>
              <a:rPr lang="ro-RO" sz="2800" b="1" dirty="0">
                <a:solidFill>
                  <a:srgbClr val="C00000"/>
                </a:solidFill>
                <a:latin typeface="Times New Roman" pitchFamily="18" charset="0"/>
                <a:cs typeface="Times New Roman" pitchFamily="18" charset="0"/>
              </a:rPr>
              <a:t>L</a:t>
            </a:r>
            <a:r>
              <a:rPr lang="en-US" sz="2800" b="1" dirty="0">
                <a:solidFill>
                  <a:srgbClr val="C00000"/>
                </a:solidFill>
                <a:latin typeface="Times New Roman" pitchFamily="18" charset="0"/>
                <a:cs typeface="Times New Roman" pitchFamily="18" charset="0"/>
              </a:rPr>
              <a:t>TAREA  COPILULUI</a:t>
            </a:r>
            <a:br>
              <a:rPr lang="en-US" sz="2800" b="1" dirty="0">
                <a:solidFill>
                  <a:srgbClr val="C00000"/>
                </a:solidFill>
                <a:latin typeface="Times New Roman" pitchFamily="18" charset="0"/>
                <a:cs typeface="Times New Roman" pitchFamily="18" charset="0"/>
              </a:rPr>
            </a:br>
            <a:r>
              <a:rPr lang="en-US" sz="2800" b="1" dirty="0">
                <a:solidFill>
                  <a:srgbClr val="C00000"/>
                </a:solidFill>
                <a:latin typeface="Times New Roman" pitchFamily="18" charset="0"/>
                <a:cs typeface="Times New Roman" pitchFamily="18" charset="0"/>
              </a:rPr>
              <a:t>PRE</a:t>
            </a:r>
            <a:r>
              <a:rPr lang="ro-RO" sz="2800" b="1" dirty="0">
                <a:solidFill>
                  <a:srgbClr val="C00000"/>
                </a:solidFill>
                <a:latin typeface="Times New Roman" pitchFamily="18" charset="0"/>
                <a:cs typeface="Times New Roman" pitchFamily="18" charset="0"/>
              </a:rPr>
              <a:t>ȘCOLAR</a:t>
            </a:r>
            <a:br>
              <a:rPr lang="ro-RO" sz="2800" b="1" dirty="0">
                <a:solidFill>
                  <a:srgbClr val="C00000"/>
                </a:solidFill>
                <a:latin typeface="Times New Roman" pitchFamily="18" charset="0"/>
                <a:cs typeface="Times New Roman" pitchFamily="18" charset="0"/>
              </a:rPr>
            </a:br>
            <a:r>
              <a:rPr lang="ro-RO" sz="2800" b="1" dirty="0">
                <a:solidFill>
                  <a:srgbClr val="C00000"/>
                </a:solidFill>
                <a:latin typeface="Times New Roman" pitchFamily="18" charset="0"/>
                <a:cs typeface="Times New Roman" pitchFamily="18" charset="0"/>
              </a:rPr>
              <a:t> PRIN </a:t>
            </a:r>
            <a:br>
              <a:rPr lang="ro-RO" sz="2800" b="1" dirty="0">
                <a:solidFill>
                  <a:srgbClr val="C00000"/>
                </a:solidFill>
                <a:latin typeface="Times New Roman" pitchFamily="18" charset="0"/>
                <a:cs typeface="Times New Roman" pitchFamily="18" charset="0"/>
              </a:rPr>
            </a:br>
            <a:r>
              <a:rPr lang="ro-RO" sz="2800" b="1" dirty="0">
                <a:solidFill>
                  <a:srgbClr val="C00000"/>
                </a:solidFill>
                <a:latin typeface="Times New Roman" pitchFamily="18" charset="0"/>
                <a:cs typeface="Times New Roman" pitchFamily="18" charset="0"/>
              </a:rPr>
              <a:t>VALORIFICAREA </a:t>
            </a:r>
            <a:br>
              <a:rPr lang="ro-RO" sz="2800" b="1" dirty="0">
                <a:solidFill>
                  <a:srgbClr val="C00000"/>
                </a:solidFill>
                <a:latin typeface="Times New Roman" pitchFamily="18" charset="0"/>
                <a:cs typeface="Times New Roman" pitchFamily="18" charset="0"/>
              </a:rPr>
            </a:br>
            <a:r>
              <a:rPr lang="ro-RO" sz="2800" b="1" dirty="0">
                <a:solidFill>
                  <a:srgbClr val="C00000"/>
                </a:solidFill>
                <a:latin typeface="Times New Roman" pitchFamily="18" charset="0"/>
                <a:cs typeface="Times New Roman" pitchFamily="18" charset="0"/>
              </a:rPr>
              <a:t>TEORIEI  INTELIGENȚELOR MULTIPLE</a:t>
            </a:r>
            <a:br>
              <a:rPr lang="ro-RO" sz="2800" b="1" dirty="0">
                <a:solidFill>
                  <a:srgbClr val="C00000"/>
                </a:solidFill>
                <a:latin typeface="Times New Roman" pitchFamily="18" charset="0"/>
                <a:cs typeface="Times New Roman" pitchFamily="18" charset="0"/>
              </a:rPr>
            </a:br>
            <a:br>
              <a:rPr lang="ro-RO" sz="2800" dirty="0">
                <a:solidFill>
                  <a:srgbClr val="C00000"/>
                </a:solidFill>
                <a:latin typeface="Times New Roman" pitchFamily="18" charset="0"/>
                <a:cs typeface="Times New Roman" pitchFamily="18" charset="0"/>
              </a:rPr>
            </a:br>
            <a:br>
              <a:rPr lang="ro-RO" sz="2800" dirty="0">
                <a:solidFill>
                  <a:srgbClr val="C00000"/>
                </a:solidFill>
                <a:latin typeface="Times New Roman" pitchFamily="18" charset="0"/>
                <a:cs typeface="Times New Roman" pitchFamily="18" charset="0"/>
              </a:rPr>
            </a:br>
            <a:br>
              <a:rPr lang="ro-RO" sz="2800" dirty="0">
                <a:solidFill>
                  <a:srgbClr val="C00000"/>
                </a:solidFill>
                <a:latin typeface="Times New Roman" pitchFamily="18" charset="0"/>
                <a:cs typeface="Times New Roman" pitchFamily="18" charset="0"/>
              </a:rPr>
            </a:br>
            <a:br>
              <a:rPr lang="ro-RO" sz="2800" dirty="0">
                <a:solidFill>
                  <a:srgbClr val="C00000"/>
                </a:solidFill>
                <a:latin typeface="Times New Roman" pitchFamily="18" charset="0"/>
                <a:cs typeface="Times New Roman" pitchFamily="18" charset="0"/>
              </a:rPr>
            </a:br>
            <a:br>
              <a:rPr lang="ro-RO" sz="2800" dirty="0">
                <a:solidFill>
                  <a:srgbClr val="C00000"/>
                </a:solidFill>
                <a:latin typeface="Times New Roman" pitchFamily="18" charset="0"/>
                <a:cs typeface="Times New Roman" pitchFamily="18" charset="0"/>
              </a:rPr>
            </a:br>
            <a:r>
              <a:rPr lang="ro-RO" sz="2800" dirty="0">
                <a:solidFill>
                  <a:srgbClr val="C00000"/>
                </a:solidFill>
                <a:latin typeface="Times New Roman" pitchFamily="18" charset="0"/>
                <a:cs typeface="Times New Roman" pitchFamily="18" charset="0"/>
              </a:rPr>
              <a:t> </a:t>
            </a:r>
          </a:p>
        </p:txBody>
      </p:sp>
      <p:pic>
        <p:nvPicPr>
          <p:cNvPr id="4" name="Picture 3" descr="C:\Users\User\AppData\Local\Microsoft\Windows\Temporary Internet Files\Content.Word\4417583.gif"/>
          <p:cNvPicPr/>
          <p:nvPr/>
        </p:nvPicPr>
        <p:blipFill>
          <a:blip r:embed="rId2" cstate="print"/>
          <a:srcRect/>
          <a:stretch>
            <a:fillRect/>
          </a:stretch>
        </p:blipFill>
        <p:spPr bwMode="auto">
          <a:xfrm>
            <a:off x="3203848" y="3429000"/>
            <a:ext cx="2808312" cy="266429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a:noFill/>
            <a:miter lim="800000"/>
            <a:headEnd/>
            <a:tailEnd/>
          </a:ln>
        </p:spPr>
      </p:pic>
      <p:sp>
        <p:nvSpPr>
          <p:cNvPr id="3" name="Rectangle 2">
            <a:extLst>
              <a:ext uri="{FF2B5EF4-FFF2-40B4-BE49-F238E27FC236}">
                <a16:creationId xmlns:a16="http://schemas.microsoft.com/office/drawing/2014/main" id="{C9B11DC1-D6DE-4877-95BB-19B3F20F7B6F}"/>
              </a:ext>
            </a:extLst>
          </p:cNvPr>
          <p:cNvSpPr/>
          <p:nvPr/>
        </p:nvSpPr>
        <p:spPr>
          <a:xfrm>
            <a:off x="2286000" y="3105835"/>
            <a:ext cx="4572000" cy="3693319"/>
          </a:xfrm>
          <a:prstGeom prst="rect">
            <a:avLst/>
          </a:prstGeom>
        </p:spPr>
        <p:txBody>
          <a:bodyPr>
            <a:spAutoFit/>
          </a:bodyPr>
          <a:lstStyle/>
          <a:p>
            <a:endParaRPr lang="ro-RO" b="1" dirty="0">
              <a:solidFill>
                <a:srgbClr val="C00000"/>
              </a:solidFill>
              <a:latin typeface="Times New Roman" pitchFamily="18" charset="0"/>
              <a:cs typeface="Times New Roman" pitchFamily="18" charset="0"/>
            </a:endParaRPr>
          </a:p>
          <a:p>
            <a:endParaRPr lang="ro-RO" b="1" dirty="0">
              <a:solidFill>
                <a:srgbClr val="C00000"/>
              </a:solidFill>
              <a:latin typeface="Times New Roman" pitchFamily="18" charset="0"/>
              <a:cs typeface="Times New Roman" pitchFamily="18" charset="0"/>
            </a:endParaRPr>
          </a:p>
          <a:p>
            <a:endParaRPr lang="ro-RO" b="1" dirty="0">
              <a:solidFill>
                <a:srgbClr val="C00000"/>
              </a:solidFill>
              <a:latin typeface="Times New Roman" pitchFamily="18" charset="0"/>
              <a:cs typeface="Times New Roman" pitchFamily="18" charset="0"/>
            </a:endParaRPr>
          </a:p>
          <a:p>
            <a:endParaRPr lang="ro-RO" b="1" dirty="0">
              <a:solidFill>
                <a:srgbClr val="C00000"/>
              </a:solidFill>
              <a:latin typeface="Times New Roman" pitchFamily="18" charset="0"/>
              <a:cs typeface="Times New Roman" pitchFamily="18" charset="0"/>
            </a:endParaRPr>
          </a:p>
          <a:p>
            <a:endParaRPr lang="ro-RO" b="1" dirty="0">
              <a:solidFill>
                <a:srgbClr val="C00000"/>
              </a:solidFill>
              <a:latin typeface="Times New Roman" pitchFamily="18" charset="0"/>
              <a:cs typeface="Times New Roman" pitchFamily="18" charset="0"/>
            </a:endParaRPr>
          </a:p>
          <a:p>
            <a:endParaRPr lang="ro-RO" b="1" dirty="0">
              <a:solidFill>
                <a:srgbClr val="C00000"/>
              </a:solidFill>
              <a:latin typeface="Times New Roman" pitchFamily="18" charset="0"/>
              <a:cs typeface="Times New Roman" pitchFamily="18" charset="0"/>
            </a:endParaRPr>
          </a:p>
          <a:p>
            <a:endParaRPr lang="ro-RO" b="1" dirty="0">
              <a:solidFill>
                <a:srgbClr val="C00000"/>
              </a:solidFill>
              <a:latin typeface="Times New Roman" pitchFamily="18" charset="0"/>
              <a:cs typeface="Times New Roman" pitchFamily="18" charset="0"/>
            </a:endParaRPr>
          </a:p>
          <a:p>
            <a:endParaRPr lang="ro-RO" b="1" dirty="0">
              <a:solidFill>
                <a:srgbClr val="C00000"/>
              </a:solidFill>
              <a:latin typeface="Times New Roman" pitchFamily="18" charset="0"/>
              <a:cs typeface="Times New Roman" pitchFamily="18" charset="0"/>
            </a:endParaRPr>
          </a:p>
          <a:p>
            <a:endParaRPr lang="ro-RO" b="1" dirty="0">
              <a:solidFill>
                <a:srgbClr val="C00000"/>
              </a:solidFill>
              <a:latin typeface="Times New Roman" pitchFamily="18" charset="0"/>
              <a:cs typeface="Times New Roman" pitchFamily="18" charset="0"/>
            </a:endParaRPr>
          </a:p>
          <a:p>
            <a:endParaRPr lang="ro-RO" b="1" dirty="0">
              <a:solidFill>
                <a:srgbClr val="C00000"/>
              </a:solidFill>
              <a:latin typeface="Times New Roman" pitchFamily="18" charset="0"/>
              <a:cs typeface="Times New Roman" pitchFamily="18" charset="0"/>
            </a:endParaRPr>
          </a:p>
          <a:p>
            <a:endParaRPr lang="ro-RO" b="1" dirty="0">
              <a:solidFill>
                <a:srgbClr val="C00000"/>
              </a:solidFill>
              <a:latin typeface="Times New Roman" pitchFamily="18" charset="0"/>
              <a:cs typeface="Times New Roman" pitchFamily="18" charset="0"/>
            </a:endParaRPr>
          </a:p>
          <a:p>
            <a:r>
              <a:rPr lang="ro-RO" b="1" dirty="0">
                <a:solidFill>
                  <a:srgbClr val="C00000"/>
                </a:solidFill>
                <a:latin typeface="Times New Roman" pitchFamily="18" charset="0"/>
                <a:cs typeface="Times New Roman" pitchFamily="18" charset="0"/>
              </a:rPr>
              <a:t>Profesor </a:t>
            </a:r>
            <a:r>
              <a:rPr lang="en-US" dirty="0">
                <a:solidFill>
                  <a:srgbClr val="C00000"/>
                </a:solidFill>
                <a:latin typeface="Times New Roman" pitchFamily="18" charset="0"/>
                <a:cs typeface="Times New Roman" pitchFamily="18" charset="0"/>
              </a:rPr>
              <a:t>: </a:t>
            </a:r>
            <a:r>
              <a:rPr lang="ro-RO" dirty="0">
                <a:solidFill>
                  <a:srgbClr val="C00000"/>
                </a:solidFill>
                <a:latin typeface="Times New Roman" pitchFamily="18" charset="0"/>
                <a:cs typeface="Times New Roman" pitchFamily="18" charset="0"/>
              </a:rPr>
              <a:t>Prof. Anca Boancă</a:t>
            </a:r>
            <a:br>
              <a:rPr lang="ro-RO" dirty="0">
                <a:solidFill>
                  <a:srgbClr val="C00000"/>
                </a:solidFill>
                <a:latin typeface="Times New Roman" pitchFamily="18" charset="0"/>
                <a:cs typeface="Times New Roman" pitchFamily="18" charset="0"/>
              </a:rPr>
            </a:br>
            <a:r>
              <a:rPr lang="ro-RO" dirty="0">
                <a:solidFill>
                  <a:srgbClr val="C00000"/>
                </a:solidFill>
                <a:latin typeface="Times New Roman" pitchFamily="18" charset="0"/>
                <a:cs typeface="Times New Roman" pitchFamily="18" charset="0"/>
              </a:rPr>
              <a:t>Grădinița cu Program Prelungit Nr. 1 Galați</a:t>
            </a:r>
            <a:endParaRPr lang="ro-RO" dirty="0"/>
          </a:p>
        </p:txBody>
      </p:sp>
    </p:spTree>
  </p:cSld>
  <p:clrMapOvr>
    <a:masterClrMapping/>
  </p:clrMapOvr>
  <p:transition>
    <p:wedg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371600"/>
            <a:ext cx="7851648" cy="977280"/>
          </a:xfrm>
        </p:spPr>
        <p:txBody>
          <a:bodyPr>
            <a:normAutofit/>
          </a:bodyPr>
          <a:lstStyle/>
          <a:p>
            <a:pPr algn="ctr"/>
            <a:r>
              <a:rPr lang="ro-RO" sz="2800" b="1" dirty="0">
                <a:solidFill>
                  <a:srgbClr val="C00000"/>
                </a:solidFill>
                <a:effectLst/>
                <a:latin typeface="Times New Roman" pitchFamily="18" charset="0"/>
                <a:cs typeface="Times New Roman" pitchFamily="18" charset="0"/>
              </a:rPr>
              <a:t>Inteligența – delimitări conceptuale </a:t>
            </a:r>
            <a:br>
              <a:rPr lang="ro-RO" sz="2800" dirty="0">
                <a:solidFill>
                  <a:srgbClr val="C00000"/>
                </a:solidFill>
                <a:latin typeface="Times New Roman" pitchFamily="18" charset="0"/>
                <a:cs typeface="Times New Roman" pitchFamily="18" charset="0"/>
              </a:rPr>
            </a:br>
            <a:endParaRPr lang="ro-RO" sz="2800" dirty="0">
              <a:solidFill>
                <a:srgbClr val="C00000"/>
              </a:solidFill>
              <a:latin typeface="Times New Roman" pitchFamily="18" charset="0"/>
              <a:cs typeface="Times New Roman" pitchFamily="18" charset="0"/>
            </a:endParaRPr>
          </a:p>
        </p:txBody>
      </p:sp>
      <p:sp>
        <p:nvSpPr>
          <p:cNvPr id="3" name="Subtitle 2"/>
          <p:cNvSpPr>
            <a:spLocks noGrp="1"/>
          </p:cNvSpPr>
          <p:nvPr>
            <p:ph type="subTitle" idx="1"/>
          </p:nvPr>
        </p:nvSpPr>
        <p:spPr>
          <a:xfrm>
            <a:off x="928936" y="2204864"/>
            <a:ext cx="8215064" cy="3888432"/>
          </a:xfrm>
        </p:spPr>
        <p:txBody>
          <a:bodyPr>
            <a:normAutofit fontScale="62500" lnSpcReduction="20000"/>
          </a:bodyPr>
          <a:lstStyle/>
          <a:p>
            <a:pPr algn="l">
              <a:buClr>
                <a:srgbClr val="C00000"/>
              </a:buClr>
            </a:pPr>
            <a:r>
              <a:rPr lang="ro-RO" b="1" dirty="0">
                <a:solidFill>
                  <a:srgbClr val="C00000"/>
                </a:solidFill>
                <a:latin typeface="Times New Roman" pitchFamily="18" charset="0"/>
                <a:cs typeface="Times New Roman" pitchFamily="18" charset="0"/>
              </a:rPr>
              <a:t>Inteligența  : </a:t>
            </a:r>
          </a:p>
          <a:p>
            <a:pPr algn="l">
              <a:buClr>
                <a:srgbClr val="C00000"/>
              </a:buClr>
            </a:pPr>
            <a:endParaRPr lang="ro-RO" b="1" dirty="0">
              <a:solidFill>
                <a:srgbClr val="C00000"/>
              </a:solidFill>
              <a:latin typeface="Times New Roman" pitchFamily="18" charset="0"/>
              <a:cs typeface="Times New Roman" pitchFamily="18" charset="0"/>
            </a:endParaRPr>
          </a:p>
          <a:p>
            <a:pPr algn="l">
              <a:buClr>
                <a:srgbClr val="C00000"/>
              </a:buClr>
              <a:buFont typeface="Wingdings" pitchFamily="2" charset="2"/>
              <a:buChar char="Ø"/>
            </a:pPr>
            <a:r>
              <a:rPr lang="ro-RO" dirty="0">
                <a:solidFill>
                  <a:srgbClr val="C00000"/>
                </a:solidFill>
                <a:latin typeface="Times New Roman" pitchFamily="18" charset="0"/>
                <a:cs typeface="Times New Roman" pitchFamily="18" charset="0"/>
              </a:rPr>
              <a:t> Capacitatea minții de a stabili legături, relații  ( accepție etimologică) ;</a:t>
            </a:r>
          </a:p>
          <a:p>
            <a:pPr algn="l">
              <a:buClr>
                <a:srgbClr val="C00000"/>
              </a:buClr>
              <a:buFont typeface="Wingdings" pitchFamily="2" charset="2"/>
              <a:buChar char="Ø"/>
            </a:pPr>
            <a:r>
              <a:rPr lang="ro-RO" dirty="0">
                <a:solidFill>
                  <a:srgbClr val="C00000"/>
                </a:solidFill>
                <a:latin typeface="Times New Roman" pitchFamily="18" charset="0"/>
                <a:cs typeface="Times New Roman" pitchFamily="18" charset="0"/>
              </a:rPr>
              <a:t>Aptitudinea de a da răspunsuri bune din punct de vedere al adevărului ;</a:t>
            </a:r>
          </a:p>
          <a:p>
            <a:pPr algn="l">
              <a:buClr>
                <a:srgbClr val="C00000"/>
              </a:buClr>
              <a:buFont typeface="Wingdings" pitchFamily="2" charset="2"/>
              <a:buChar char="Ø"/>
            </a:pPr>
            <a:r>
              <a:rPr lang="ro-RO" dirty="0">
                <a:solidFill>
                  <a:srgbClr val="C00000"/>
                </a:solidFill>
                <a:latin typeface="Times New Roman" pitchFamily="18" charset="0"/>
                <a:cs typeface="Times New Roman" pitchFamily="18" charset="0"/>
              </a:rPr>
              <a:t>Capacitatea de a acționa într-un mod eficace în anunite împrejurări ;</a:t>
            </a:r>
          </a:p>
          <a:p>
            <a:pPr algn="l">
              <a:buClr>
                <a:srgbClr val="C00000"/>
              </a:buClr>
              <a:buFont typeface="Wingdings" pitchFamily="2" charset="2"/>
              <a:buChar char="Ø"/>
            </a:pPr>
            <a:r>
              <a:rPr lang="ro-RO" dirty="0">
                <a:solidFill>
                  <a:srgbClr val="C00000"/>
                </a:solidFill>
                <a:latin typeface="Times New Roman" pitchFamily="18" charset="0"/>
                <a:cs typeface="Times New Roman" pitchFamily="18" charset="0"/>
              </a:rPr>
              <a:t>Aptitudinea de a-ți însuși anumite cunoștințe, de a fi avut succes în trecut și de a avea și în </a:t>
            </a:r>
          </a:p>
          <a:p>
            <a:pPr algn="l">
              <a:buClr>
                <a:srgbClr val="C00000"/>
              </a:buClr>
            </a:pPr>
            <a:r>
              <a:rPr lang="ro-RO" dirty="0">
                <a:solidFill>
                  <a:srgbClr val="C00000"/>
                </a:solidFill>
                <a:latin typeface="Times New Roman" pitchFamily="18" charset="0"/>
                <a:cs typeface="Times New Roman" pitchFamily="18" charset="0"/>
              </a:rPr>
              <a:t>    prezent;</a:t>
            </a:r>
          </a:p>
          <a:p>
            <a:pPr algn="l">
              <a:buClr>
                <a:srgbClr val="C00000"/>
              </a:buClr>
              <a:buFont typeface="Wingdings" pitchFamily="2" charset="2"/>
              <a:buChar char="Ø"/>
            </a:pPr>
            <a:r>
              <a:rPr lang="ro-RO" dirty="0">
                <a:solidFill>
                  <a:srgbClr val="C00000"/>
                </a:solidFill>
                <a:latin typeface="Times New Roman" pitchFamily="18" charset="0"/>
                <a:cs typeface="Times New Roman" pitchFamily="18" charset="0"/>
              </a:rPr>
              <a:t>Aptitudinea de a gândi abstract;</a:t>
            </a:r>
          </a:p>
          <a:p>
            <a:pPr algn="l">
              <a:buClr>
                <a:srgbClr val="C00000"/>
              </a:buClr>
              <a:buFont typeface="Wingdings" pitchFamily="2" charset="2"/>
              <a:buChar char="Ø"/>
            </a:pPr>
            <a:r>
              <a:rPr lang="ro-RO" dirty="0">
                <a:solidFill>
                  <a:srgbClr val="C00000"/>
                </a:solidFill>
                <a:latin typeface="Times New Roman" pitchFamily="18" charset="0"/>
                <a:cs typeface="Times New Roman" pitchFamily="18" charset="0"/>
              </a:rPr>
              <a:t>Aptitudinea de a trage un folos dintr-o experiență; </a:t>
            </a:r>
          </a:p>
          <a:p>
            <a:pPr algn="l">
              <a:buClr>
                <a:srgbClr val="C00000"/>
              </a:buClr>
              <a:buFont typeface="Wingdings" pitchFamily="2" charset="2"/>
              <a:buChar char="Ø"/>
            </a:pPr>
            <a:r>
              <a:rPr lang="ro-RO" dirty="0">
                <a:solidFill>
                  <a:srgbClr val="C00000"/>
                </a:solidFill>
                <a:latin typeface="Times New Roman" pitchFamily="18" charset="0"/>
                <a:cs typeface="Times New Roman" pitchFamily="18" charset="0"/>
              </a:rPr>
              <a:t>O aptitudine generală care contribuie la formarea capacității și la adaptarea  cognitivă a </a:t>
            </a:r>
          </a:p>
          <a:p>
            <a:pPr algn="l">
              <a:buClr>
                <a:srgbClr val="C00000"/>
              </a:buClr>
            </a:pPr>
            <a:r>
              <a:rPr lang="ro-RO" dirty="0">
                <a:solidFill>
                  <a:srgbClr val="C00000"/>
                </a:solidFill>
                <a:latin typeface="Times New Roman" pitchFamily="18" charset="0"/>
                <a:cs typeface="Times New Roman" pitchFamily="18" charset="0"/>
              </a:rPr>
              <a:t>    individului în situații noi; </a:t>
            </a:r>
          </a:p>
          <a:p>
            <a:pPr algn="l">
              <a:buClr>
                <a:srgbClr val="C00000"/>
              </a:buClr>
              <a:buFont typeface="Wingdings" pitchFamily="2" charset="2"/>
              <a:buChar char="Ø"/>
            </a:pPr>
            <a:r>
              <a:rPr lang="ro-RO" dirty="0">
                <a:solidFill>
                  <a:srgbClr val="C00000"/>
                </a:solidFill>
                <a:latin typeface="Times New Roman" pitchFamily="18" charset="0"/>
                <a:cs typeface="Times New Roman" pitchFamily="18" charset="0"/>
              </a:rPr>
              <a:t>Capacitatea de a utiliza experiența proprie în împrejurări noi ; </a:t>
            </a:r>
          </a:p>
          <a:p>
            <a:pPr algn="l">
              <a:buClr>
                <a:srgbClr val="C00000"/>
              </a:buClr>
              <a:buFont typeface="Wingdings" pitchFamily="2" charset="2"/>
              <a:buChar char="Ø"/>
            </a:pPr>
            <a:r>
              <a:rPr lang="ro-RO" dirty="0">
                <a:solidFill>
                  <a:srgbClr val="C00000"/>
                </a:solidFill>
                <a:latin typeface="Times New Roman" pitchFamily="18" charset="0"/>
                <a:cs typeface="Times New Roman" pitchFamily="18" charset="0"/>
              </a:rPr>
              <a:t>O serie de aptitudini creatoare supuse eredității, dezvoltarea și funcționarea lor </a:t>
            </a:r>
          </a:p>
          <a:p>
            <a:pPr algn="l">
              <a:buClr>
                <a:srgbClr val="C00000"/>
              </a:buClr>
            </a:pPr>
            <a:r>
              <a:rPr lang="ro-RO" dirty="0">
                <a:solidFill>
                  <a:srgbClr val="C00000"/>
                </a:solidFill>
                <a:latin typeface="Times New Roman" pitchFamily="18" charset="0"/>
                <a:cs typeface="Times New Roman" pitchFamily="18" charset="0"/>
              </a:rPr>
              <a:t>   depinzând de felul în care mediul răspunde la curiozitatea și nevoia de creație .</a:t>
            </a:r>
          </a:p>
          <a:p>
            <a:pPr algn="l">
              <a:buClr>
                <a:srgbClr val="C00000"/>
              </a:buClr>
              <a:buFont typeface="Wingdings" pitchFamily="2" charset="2"/>
              <a:buChar char="Ø"/>
            </a:pPr>
            <a:endParaRPr lang="ro-RO" dirty="0">
              <a:solidFill>
                <a:srgbClr val="C00000"/>
              </a:solidFill>
            </a:endParaRPr>
          </a:p>
          <a:p>
            <a:pPr algn="l">
              <a:buClr>
                <a:srgbClr val="C00000"/>
              </a:buClr>
              <a:buFont typeface="Wingdings" pitchFamily="2" charset="2"/>
              <a:buChar char="Ø"/>
            </a:pPr>
            <a:endParaRPr lang="ro-RO" dirty="0">
              <a:solidFill>
                <a:srgbClr val="C00000"/>
              </a:solidFill>
            </a:endParaRPr>
          </a:p>
          <a:p>
            <a:pPr algn="l">
              <a:buClr>
                <a:srgbClr val="C00000"/>
              </a:buClr>
            </a:pPr>
            <a:endParaRPr lang="ro-RO" dirty="0">
              <a:solidFill>
                <a:srgbClr val="C00000"/>
              </a:solidFill>
            </a:endParaRPr>
          </a:p>
          <a:p>
            <a:pPr algn="l">
              <a:buClr>
                <a:srgbClr val="C00000"/>
              </a:buClr>
              <a:buFont typeface="Wingdings" pitchFamily="2" charset="2"/>
              <a:buChar char="Ø"/>
            </a:pPr>
            <a:endParaRPr lang="ro-RO" dirty="0">
              <a:solidFill>
                <a:srgbClr val="C00000"/>
              </a:solidFill>
            </a:endParaRPr>
          </a:p>
          <a:p>
            <a:pPr algn="l">
              <a:buClr>
                <a:srgbClr val="C00000"/>
              </a:buClr>
              <a:buFont typeface="Wingdings" pitchFamily="2" charset="2"/>
              <a:buChar char="Ø"/>
            </a:pPr>
            <a:endParaRPr lang="ro-RO" dirty="0">
              <a:solidFill>
                <a:srgbClr val="C00000"/>
              </a:solidFill>
            </a:endParaRPr>
          </a:p>
          <a:p>
            <a:pPr algn="l">
              <a:buClr>
                <a:srgbClr val="C00000"/>
              </a:buClr>
              <a:buFont typeface="Wingdings" pitchFamily="2" charset="2"/>
              <a:buChar char="Ø"/>
            </a:pPr>
            <a:endParaRPr lang="ro-RO" dirty="0">
              <a:solidFill>
                <a:srgbClr val="C00000"/>
              </a:solidFill>
            </a:endParaRPr>
          </a:p>
          <a:p>
            <a:pPr algn="l"/>
            <a:endParaRPr lang="en-US" dirty="0">
              <a:solidFill>
                <a:srgbClr val="C00000"/>
              </a:solidFill>
            </a:endParaRPr>
          </a:p>
        </p:txBody>
      </p:sp>
    </p:spTree>
  </p:cSld>
  <p:clrMapOvr>
    <a:masterClrMapping/>
  </p:clrMapOvr>
  <p:transition>
    <p:wedg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371600"/>
            <a:ext cx="7851648" cy="977280"/>
          </a:xfrm>
        </p:spPr>
        <p:txBody>
          <a:bodyPr>
            <a:normAutofit fontScale="90000"/>
          </a:bodyPr>
          <a:lstStyle/>
          <a:p>
            <a:pPr algn="ctr"/>
            <a:r>
              <a:rPr lang="ro-RO" sz="2800" b="1" dirty="0">
                <a:solidFill>
                  <a:srgbClr val="C00000"/>
                </a:solidFill>
                <a:effectLst/>
                <a:latin typeface="Times New Roman" pitchFamily="18" charset="0"/>
                <a:cs typeface="Times New Roman" pitchFamily="18" charset="0"/>
              </a:rPr>
              <a:t>      Teoria inteligențelor multiple –delimitări conceptuale </a:t>
            </a:r>
            <a:br>
              <a:rPr lang="ro-RO" sz="2800" dirty="0">
                <a:solidFill>
                  <a:srgbClr val="C00000"/>
                </a:solidFill>
                <a:latin typeface="Times New Roman" pitchFamily="18" charset="0"/>
                <a:cs typeface="Times New Roman" pitchFamily="18" charset="0"/>
              </a:rPr>
            </a:br>
            <a:endParaRPr lang="ro-RO" sz="2800" dirty="0">
              <a:solidFill>
                <a:srgbClr val="C00000"/>
              </a:solidFill>
              <a:latin typeface="Times New Roman" pitchFamily="18" charset="0"/>
              <a:cs typeface="Times New Roman" pitchFamily="18" charset="0"/>
            </a:endParaRPr>
          </a:p>
        </p:txBody>
      </p:sp>
      <p:sp>
        <p:nvSpPr>
          <p:cNvPr id="3" name="Subtitle 2"/>
          <p:cNvSpPr>
            <a:spLocks noGrp="1"/>
          </p:cNvSpPr>
          <p:nvPr>
            <p:ph type="subTitle" idx="1"/>
          </p:nvPr>
        </p:nvSpPr>
        <p:spPr>
          <a:xfrm>
            <a:off x="928936" y="2276872"/>
            <a:ext cx="8215064" cy="3600400"/>
          </a:xfrm>
        </p:spPr>
        <p:txBody>
          <a:bodyPr>
            <a:normAutofit fontScale="92500"/>
          </a:bodyPr>
          <a:lstStyle/>
          <a:p>
            <a:pPr algn="l">
              <a:buClr>
                <a:srgbClr val="C00000"/>
              </a:buClr>
            </a:pPr>
            <a:r>
              <a:rPr lang="ro-RO" dirty="0">
                <a:solidFill>
                  <a:srgbClr val="C00000"/>
                </a:solidFill>
              </a:rPr>
              <a:t>    </a:t>
            </a:r>
            <a:r>
              <a:rPr lang="ro-RO" dirty="0">
                <a:solidFill>
                  <a:srgbClr val="C00000"/>
                </a:solidFill>
                <a:latin typeface="Times New Roman" pitchFamily="18" charset="0"/>
                <a:cs typeface="Times New Roman" pitchFamily="18" charset="0"/>
              </a:rPr>
              <a:t> </a:t>
            </a:r>
            <a:r>
              <a:rPr lang="ro-RO" b="1" dirty="0">
                <a:solidFill>
                  <a:srgbClr val="C00000"/>
                </a:solidFill>
                <a:latin typeface="Times New Roman" pitchFamily="18" charset="0"/>
                <a:cs typeface="Times New Roman" pitchFamily="18" charset="0"/>
              </a:rPr>
              <a:t>Howard Gardner </a:t>
            </a:r>
            <a:r>
              <a:rPr lang="ro-RO" dirty="0">
                <a:solidFill>
                  <a:srgbClr val="C00000"/>
                </a:solidFill>
                <a:latin typeface="Times New Roman" pitchFamily="18" charset="0"/>
                <a:cs typeface="Times New Roman" pitchFamily="18" charset="0"/>
              </a:rPr>
              <a:t>a formulat în anul 1983 o teorie cu privire la natura inteligenței,  enunțată în  cartea   “</a:t>
            </a:r>
            <a:r>
              <a:rPr lang="en-US" i="1" dirty="0">
                <a:solidFill>
                  <a:srgbClr val="C00000"/>
                </a:solidFill>
                <a:latin typeface="Times New Roman" pitchFamily="18" charset="0"/>
                <a:cs typeface="Times New Roman" pitchFamily="18" charset="0"/>
              </a:rPr>
              <a:t>Frames of Mind: The Theory of Multiple </a:t>
            </a:r>
            <a:r>
              <a:rPr lang="en-US" i="1" dirty="0" err="1">
                <a:solidFill>
                  <a:srgbClr val="C00000"/>
                </a:solidFill>
                <a:latin typeface="Times New Roman" pitchFamily="18" charset="0"/>
                <a:cs typeface="Times New Roman" pitchFamily="18" charset="0"/>
              </a:rPr>
              <a:t>Inteligences</a:t>
            </a:r>
            <a:r>
              <a:rPr lang="en-US" i="1" dirty="0">
                <a:solidFill>
                  <a:srgbClr val="C00000"/>
                </a:solidFill>
                <a:latin typeface="Times New Roman" pitchFamily="18" charset="0"/>
                <a:cs typeface="Times New Roman" pitchFamily="18" charset="0"/>
              </a:rPr>
              <a:t>”</a:t>
            </a:r>
            <a:r>
              <a:rPr lang="ro-RO" i="1" dirty="0">
                <a:solidFill>
                  <a:srgbClr val="C00000"/>
                </a:solidFill>
                <a:latin typeface="Times New Roman" pitchFamily="18" charset="0"/>
                <a:cs typeface="Times New Roman" pitchFamily="18" charset="0"/>
              </a:rPr>
              <a:t> , numită</a:t>
            </a:r>
          </a:p>
          <a:p>
            <a:pPr algn="l">
              <a:buClr>
                <a:srgbClr val="C00000"/>
              </a:buClr>
            </a:pPr>
            <a:r>
              <a:rPr lang="ro-RO" b="1" i="1" dirty="0">
                <a:solidFill>
                  <a:srgbClr val="C00000"/>
                </a:solidFill>
                <a:latin typeface="Times New Roman" pitchFamily="18" charset="0"/>
                <a:cs typeface="Times New Roman" pitchFamily="18" charset="0"/>
              </a:rPr>
              <a:t>                    “ TEORIA INTELIGENȚELOR MULTIPLE” </a:t>
            </a:r>
          </a:p>
          <a:p>
            <a:pPr algn="l">
              <a:buClr>
                <a:srgbClr val="C00000"/>
              </a:buClr>
            </a:pPr>
            <a:r>
              <a:rPr lang="ro-RO" i="1" dirty="0">
                <a:solidFill>
                  <a:srgbClr val="C00000"/>
                </a:solidFill>
                <a:latin typeface="Times New Roman" pitchFamily="18" charset="0"/>
                <a:cs typeface="Times New Roman" pitchFamily="18" charset="0"/>
              </a:rPr>
              <a:t> </a:t>
            </a:r>
            <a:r>
              <a:rPr lang="ro-RO" dirty="0">
                <a:solidFill>
                  <a:srgbClr val="C00000"/>
                </a:solidFill>
                <a:latin typeface="Times New Roman" pitchFamily="18" charset="0"/>
                <a:cs typeface="Times New Roman" pitchFamily="18" charset="0"/>
              </a:rPr>
              <a:t>care </a:t>
            </a:r>
            <a:r>
              <a:rPr lang="en-US" dirty="0" err="1">
                <a:solidFill>
                  <a:srgbClr val="C00000"/>
                </a:solidFill>
                <a:latin typeface="Times New Roman" pitchFamily="18" charset="0"/>
                <a:cs typeface="Times New Roman" pitchFamily="18" charset="0"/>
              </a:rPr>
              <a:t>susține</a:t>
            </a:r>
            <a:r>
              <a:rPr lang="en-US" dirty="0">
                <a:solidFill>
                  <a:srgbClr val="C00000"/>
                </a:solidFill>
                <a:latin typeface="Times New Roman" pitchFamily="18" charset="0"/>
                <a:cs typeface="Times New Roman" pitchFamily="18" charset="0"/>
              </a:rPr>
              <a:t> </a:t>
            </a:r>
            <a:r>
              <a:rPr lang="en-US" dirty="0" err="1">
                <a:solidFill>
                  <a:srgbClr val="C00000"/>
                </a:solidFill>
                <a:latin typeface="Times New Roman" pitchFamily="18" charset="0"/>
                <a:cs typeface="Times New Roman" pitchFamily="18" charset="0"/>
              </a:rPr>
              <a:t>că</a:t>
            </a:r>
            <a:r>
              <a:rPr lang="en-US" dirty="0">
                <a:solidFill>
                  <a:srgbClr val="C00000"/>
                </a:solidFill>
                <a:latin typeface="Times New Roman" pitchFamily="18" charset="0"/>
                <a:cs typeface="Times New Roman" pitchFamily="18" charset="0"/>
              </a:rPr>
              <a:t> </a:t>
            </a:r>
            <a:r>
              <a:rPr lang="en-US" dirty="0" err="1">
                <a:solidFill>
                  <a:srgbClr val="C00000"/>
                </a:solidFill>
                <a:latin typeface="Times New Roman" pitchFamily="18" charset="0"/>
                <a:cs typeface="Times New Roman" pitchFamily="18" charset="0"/>
              </a:rPr>
              <a:t>inteligența</a:t>
            </a:r>
            <a:r>
              <a:rPr lang="en-US" dirty="0">
                <a:solidFill>
                  <a:srgbClr val="C00000"/>
                </a:solidFill>
                <a:latin typeface="Times New Roman" pitchFamily="18" charset="0"/>
                <a:cs typeface="Times New Roman" pitchFamily="18" charset="0"/>
              </a:rPr>
              <a:t> </a:t>
            </a:r>
            <a:r>
              <a:rPr lang="en-US" i="1" dirty="0">
                <a:solidFill>
                  <a:srgbClr val="C00000"/>
                </a:solidFill>
                <a:latin typeface="Times New Roman" pitchFamily="18" charset="0"/>
                <a:cs typeface="Times New Roman" pitchFamily="18" charset="0"/>
              </a:rPr>
              <a:t> </a:t>
            </a:r>
            <a:r>
              <a:rPr lang="en-US" dirty="0">
                <a:solidFill>
                  <a:srgbClr val="C00000"/>
                </a:solidFill>
                <a:latin typeface="Times New Roman" pitchFamily="18" charset="0"/>
                <a:cs typeface="Times New Roman" pitchFamily="18" charset="0"/>
              </a:rPr>
              <a:t>nu </a:t>
            </a:r>
            <a:r>
              <a:rPr lang="en-US" dirty="0" err="1">
                <a:solidFill>
                  <a:srgbClr val="C00000"/>
                </a:solidFill>
                <a:latin typeface="Times New Roman" pitchFamily="18" charset="0"/>
                <a:cs typeface="Times New Roman" pitchFamily="18" charset="0"/>
              </a:rPr>
              <a:t>trebuie</a:t>
            </a:r>
            <a:r>
              <a:rPr lang="en-US" dirty="0">
                <a:solidFill>
                  <a:srgbClr val="C00000"/>
                </a:solidFill>
                <a:latin typeface="Times New Roman" pitchFamily="18" charset="0"/>
                <a:cs typeface="Times New Roman" pitchFamily="18" charset="0"/>
              </a:rPr>
              <a:t> </a:t>
            </a:r>
            <a:r>
              <a:rPr lang="en-US" dirty="0" err="1">
                <a:solidFill>
                  <a:srgbClr val="C00000"/>
                </a:solidFill>
                <a:latin typeface="Times New Roman" pitchFamily="18" charset="0"/>
                <a:cs typeface="Times New Roman" pitchFamily="18" charset="0"/>
              </a:rPr>
              <a:t>concepută</a:t>
            </a:r>
            <a:r>
              <a:rPr lang="en-US" dirty="0">
                <a:solidFill>
                  <a:srgbClr val="C00000"/>
                </a:solidFill>
                <a:latin typeface="Times New Roman" pitchFamily="18" charset="0"/>
                <a:cs typeface="Times New Roman" pitchFamily="18" charset="0"/>
              </a:rPr>
              <a:t> ca un</a:t>
            </a:r>
            <a:r>
              <a:rPr lang="en-US" i="1" dirty="0">
                <a:solidFill>
                  <a:srgbClr val="C00000"/>
                </a:solidFill>
                <a:latin typeface="Times New Roman" pitchFamily="18" charset="0"/>
                <a:cs typeface="Times New Roman" pitchFamily="18" charset="0"/>
              </a:rPr>
              <a:t> </a:t>
            </a:r>
            <a:r>
              <a:rPr lang="en-US" dirty="0">
                <a:solidFill>
                  <a:srgbClr val="C00000"/>
                </a:solidFill>
                <a:latin typeface="Times New Roman" pitchFamily="18" charset="0"/>
                <a:cs typeface="Times New Roman" pitchFamily="18" charset="0"/>
              </a:rPr>
              <a:t>construct </a:t>
            </a:r>
            <a:r>
              <a:rPr lang="en-US" dirty="0" err="1">
                <a:solidFill>
                  <a:srgbClr val="C00000"/>
                </a:solidFill>
                <a:latin typeface="Times New Roman" pitchFamily="18" charset="0"/>
                <a:cs typeface="Times New Roman" pitchFamily="18" charset="0"/>
              </a:rPr>
              <a:t>unidimensional</a:t>
            </a:r>
            <a:r>
              <a:rPr lang="en-US" dirty="0">
                <a:solidFill>
                  <a:srgbClr val="C00000"/>
                </a:solidFill>
                <a:latin typeface="Times New Roman" pitchFamily="18" charset="0"/>
                <a:cs typeface="Times New Roman" pitchFamily="18" charset="0"/>
              </a:rPr>
              <a:t>, </a:t>
            </a:r>
            <a:r>
              <a:rPr lang="en-US" dirty="0" err="1">
                <a:solidFill>
                  <a:srgbClr val="C00000"/>
                </a:solidFill>
                <a:latin typeface="Times New Roman" pitchFamily="18" charset="0"/>
                <a:cs typeface="Times New Roman" pitchFamily="18" charset="0"/>
              </a:rPr>
              <a:t>ci</a:t>
            </a:r>
            <a:r>
              <a:rPr lang="en-US" dirty="0">
                <a:solidFill>
                  <a:srgbClr val="C00000"/>
                </a:solidFill>
                <a:latin typeface="Times New Roman" pitchFamily="18" charset="0"/>
                <a:cs typeface="Times New Roman" pitchFamily="18" charset="0"/>
              </a:rPr>
              <a:t> ca o </a:t>
            </a:r>
            <a:r>
              <a:rPr lang="en-US" dirty="0" err="1">
                <a:solidFill>
                  <a:srgbClr val="C00000"/>
                </a:solidFill>
                <a:latin typeface="Times New Roman" pitchFamily="18" charset="0"/>
                <a:cs typeface="Times New Roman" pitchFamily="18" charset="0"/>
              </a:rPr>
              <a:t>serie</a:t>
            </a:r>
            <a:r>
              <a:rPr lang="en-US" dirty="0">
                <a:solidFill>
                  <a:srgbClr val="C00000"/>
                </a:solidFill>
                <a:latin typeface="Times New Roman" pitchFamily="18" charset="0"/>
                <a:cs typeface="Times New Roman" pitchFamily="18" charset="0"/>
              </a:rPr>
              <a:t> de 9  </a:t>
            </a:r>
            <a:r>
              <a:rPr lang="en-US" dirty="0" err="1">
                <a:solidFill>
                  <a:srgbClr val="C00000"/>
                </a:solidFill>
                <a:latin typeface="Times New Roman" pitchFamily="18" charset="0"/>
                <a:cs typeface="Times New Roman" pitchFamily="18" charset="0"/>
              </a:rPr>
              <a:t>inteligenţe</a:t>
            </a:r>
            <a:r>
              <a:rPr lang="en-US" dirty="0">
                <a:solidFill>
                  <a:srgbClr val="C00000"/>
                </a:solidFill>
                <a:latin typeface="Times New Roman" pitchFamily="18" charset="0"/>
                <a:cs typeface="Times New Roman" pitchFamily="18" charset="0"/>
              </a:rPr>
              <a:t> </a:t>
            </a:r>
            <a:r>
              <a:rPr lang="en-US" dirty="0" err="1">
                <a:solidFill>
                  <a:srgbClr val="C00000"/>
                </a:solidFill>
                <a:latin typeface="Times New Roman" pitchFamily="18" charset="0"/>
                <a:cs typeface="Times New Roman" pitchFamily="18" charset="0"/>
              </a:rPr>
              <a:t>independente</a:t>
            </a:r>
            <a:r>
              <a:rPr lang="en-US" dirty="0">
                <a:solidFill>
                  <a:srgbClr val="C00000"/>
                </a:solidFill>
                <a:latin typeface="Times New Roman" pitchFamily="18" charset="0"/>
                <a:cs typeface="Times New Roman" pitchFamily="18" charset="0"/>
              </a:rPr>
              <a:t>. </a:t>
            </a:r>
            <a:endParaRPr lang="ro-RO" dirty="0">
              <a:solidFill>
                <a:srgbClr val="C00000"/>
              </a:solidFill>
              <a:latin typeface="Times New Roman" pitchFamily="18" charset="0"/>
              <a:cs typeface="Times New Roman" pitchFamily="18" charset="0"/>
            </a:endParaRPr>
          </a:p>
          <a:p>
            <a:pPr algn="l">
              <a:buClr>
                <a:srgbClr val="C00000"/>
              </a:buClr>
            </a:pPr>
            <a:r>
              <a:rPr lang="ro-RO" dirty="0">
                <a:solidFill>
                  <a:srgbClr val="C00000"/>
                </a:solidFill>
                <a:latin typeface="Times New Roman" pitchFamily="18" charset="0"/>
                <a:cs typeface="Times New Roman" pitchFamily="18" charset="0"/>
              </a:rPr>
              <a:t>     </a:t>
            </a:r>
            <a:r>
              <a:rPr lang="en-US" dirty="0" err="1">
                <a:solidFill>
                  <a:srgbClr val="C00000"/>
                </a:solidFill>
                <a:latin typeface="Times New Roman" pitchFamily="18" charset="0"/>
                <a:cs typeface="Times New Roman" pitchFamily="18" charset="0"/>
              </a:rPr>
              <a:t>Această</a:t>
            </a:r>
            <a:r>
              <a:rPr lang="en-US" dirty="0">
                <a:solidFill>
                  <a:srgbClr val="C00000"/>
                </a:solidFill>
                <a:latin typeface="Times New Roman" pitchFamily="18" charset="0"/>
                <a:cs typeface="Times New Roman" pitchFamily="18" charset="0"/>
              </a:rPr>
              <a:t> </a:t>
            </a:r>
            <a:r>
              <a:rPr lang="en-US" dirty="0" err="1">
                <a:solidFill>
                  <a:srgbClr val="C00000"/>
                </a:solidFill>
                <a:latin typeface="Times New Roman" pitchFamily="18" charset="0"/>
                <a:cs typeface="Times New Roman" pitchFamily="18" charset="0"/>
              </a:rPr>
              <a:t>perspectivă</a:t>
            </a:r>
            <a:r>
              <a:rPr lang="en-US" dirty="0">
                <a:solidFill>
                  <a:srgbClr val="C00000"/>
                </a:solidFill>
                <a:latin typeface="Times New Roman" pitchFamily="18" charset="0"/>
                <a:cs typeface="Times New Roman" pitchFamily="18" charset="0"/>
              </a:rPr>
              <a:t> </a:t>
            </a:r>
            <a:r>
              <a:rPr lang="en-US" dirty="0" err="1">
                <a:solidFill>
                  <a:srgbClr val="C00000"/>
                </a:solidFill>
                <a:latin typeface="Times New Roman" pitchFamily="18" charset="0"/>
                <a:cs typeface="Times New Roman" pitchFamily="18" charset="0"/>
              </a:rPr>
              <a:t>permite</a:t>
            </a:r>
            <a:r>
              <a:rPr lang="en-US" dirty="0">
                <a:solidFill>
                  <a:srgbClr val="C00000"/>
                </a:solidFill>
                <a:latin typeface="Times New Roman" pitchFamily="18" charset="0"/>
                <a:cs typeface="Times New Roman" pitchFamily="18" charset="0"/>
              </a:rPr>
              <a:t> </a:t>
            </a:r>
            <a:r>
              <a:rPr lang="en-US" dirty="0" err="1">
                <a:solidFill>
                  <a:srgbClr val="C00000"/>
                </a:solidFill>
                <a:latin typeface="Times New Roman" pitchFamily="18" charset="0"/>
                <a:cs typeface="Times New Roman" pitchFamily="18" charset="0"/>
              </a:rPr>
              <a:t>individului</a:t>
            </a:r>
            <a:r>
              <a:rPr lang="en-US" dirty="0">
                <a:solidFill>
                  <a:srgbClr val="C00000"/>
                </a:solidFill>
                <a:latin typeface="Times New Roman" pitchFamily="18" charset="0"/>
                <a:cs typeface="Times New Roman" pitchFamily="18" charset="0"/>
              </a:rPr>
              <a:t> </a:t>
            </a:r>
            <a:r>
              <a:rPr lang="en-US" dirty="0" err="1">
                <a:solidFill>
                  <a:srgbClr val="C00000"/>
                </a:solidFill>
                <a:latin typeface="Times New Roman" pitchFamily="18" charset="0"/>
                <a:cs typeface="Times New Roman" pitchFamily="18" charset="0"/>
              </a:rPr>
              <a:t>să</a:t>
            </a:r>
            <a:r>
              <a:rPr lang="en-US" dirty="0">
                <a:solidFill>
                  <a:srgbClr val="C00000"/>
                </a:solidFill>
                <a:latin typeface="Times New Roman" pitchFamily="18" charset="0"/>
                <a:cs typeface="Times New Roman" pitchFamily="18" charset="0"/>
              </a:rPr>
              <a:t> „</a:t>
            </a:r>
            <a:r>
              <a:rPr lang="en-US" dirty="0" err="1">
                <a:solidFill>
                  <a:srgbClr val="C00000"/>
                </a:solidFill>
                <a:latin typeface="Times New Roman" pitchFamily="18" charset="0"/>
                <a:cs typeface="Times New Roman" pitchFamily="18" charset="0"/>
              </a:rPr>
              <a:t>manifeste</a:t>
            </a:r>
            <a:r>
              <a:rPr lang="en-US" dirty="0">
                <a:solidFill>
                  <a:srgbClr val="C00000"/>
                </a:solidFill>
                <a:latin typeface="Times New Roman" pitchFamily="18" charset="0"/>
                <a:cs typeface="Times New Roman" pitchFamily="18" charset="0"/>
              </a:rPr>
              <a:t> </a:t>
            </a:r>
            <a:r>
              <a:rPr lang="en-US" dirty="0" err="1">
                <a:solidFill>
                  <a:srgbClr val="C00000"/>
                </a:solidFill>
                <a:latin typeface="Times New Roman" pitchFamily="18" charset="0"/>
                <a:cs typeface="Times New Roman" pitchFamily="18" charset="0"/>
              </a:rPr>
              <a:t>transformările</a:t>
            </a:r>
            <a:r>
              <a:rPr lang="en-US" dirty="0">
                <a:solidFill>
                  <a:srgbClr val="C00000"/>
                </a:solidFill>
                <a:latin typeface="Times New Roman" pitchFamily="18" charset="0"/>
                <a:cs typeface="Times New Roman" pitchFamily="18" charset="0"/>
              </a:rPr>
              <a:t> </a:t>
            </a:r>
            <a:r>
              <a:rPr lang="en-US" dirty="0" err="1">
                <a:solidFill>
                  <a:srgbClr val="C00000"/>
                </a:solidFill>
                <a:latin typeface="Times New Roman" pitchFamily="18" charset="0"/>
                <a:cs typeface="Times New Roman" pitchFamily="18" charset="0"/>
              </a:rPr>
              <a:t>şi</a:t>
            </a:r>
            <a:r>
              <a:rPr lang="en-US" dirty="0">
                <a:solidFill>
                  <a:srgbClr val="C00000"/>
                </a:solidFill>
                <a:latin typeface="Times New Roman" pitchFamily="18" charset="0"/>
                <a:cs typeface="Times New Roman" pitchFamily="18" charset="0"/>
              </a:rPr>
              <a:t> </a:t>
            </a:r>
            <a:r>
              <a:rPr lang="en-US" dirty="0" err="1">
                <a:solidFill>
                  <a:srgbClr val="C00000"/>
                </a:solidFill>
                <a:latin typeface="Times New Roman" pitchFamily="18" charset="0"/>
                <a:cs typeface="Times New Roman" pitchFamily="18" charset="0"/>
              </a:rPr>
              <a:t>modificările</a:t>
            </a:r>
            <a:r>
              <a:rPr lang="en-US" dirty="0">
                <a:solidFill>
                  <a:srgbClr val="C00000"/>
                </a:solidFill>
                <a:latin typeface="Times New Roman" pitchFamily="18" charset="0"/>
                <a:cs typeface="Times New Roman" pitchFamily="18" charset="0"/>
              </a:rPr>
              <a:t> </a:t>
            </a:r>
            <a:r>
              <a:rPr lang="en-US" dirty="0" err="1">
                <a:solidFill>
                  <a:srgbClr val="C00000"/>
                </a:solidFill>
                <a:latin typeface="Times New Roman" pitchFamily="18" charset="0"/>
                <a:cs typeface="Times New Roman" pitchFamily="18" charset="0"/>
              </a:rPr>
              <a:t>percepţiilor</a:t>
            </a:r>
            <a:r>
              <a:rPr lang="en-US" dirty="0">
                <a:solidFill>
                  <a:srgbClr val="C00000"/>
                </a:solidFill>
                <a:latin typeface="Times New Roman" pitchFamily="18" charset="0"/>
                <a:cs typeface="Times New Roman" pitchFamily="18" charset="0"/>
              </a:rPr>
              <a:t> </a:t>
            </a:r>
            <a:r>
              <a:rPr lang="en-US" dirty="0" err="1">
                <a:solidFill>
                  <a:srgbClr val="C00000"/>
                </a:solidFill>
                <a:latin typeface="Times New Roman" pitchFamily="18" charset="0"/>
                <a:cs typeface="Times New Roman" pitchFamily="18" charset="0"/>
              </a:rPr>
              <a:t>individuale</a:t>
            </a:r>
            <a:r>
              <a:rPr lang="en-US" dirty="0">
                <a:solidFill>
                  <a:srgbClr val="C00000"/>
                </a:solidFill>
                <a:latin typeface="Times New Roman" pitchFamily="18" charset="0"/>
                <a:cs typeface="Times New Roman" pitchFamily="18" charset="0"/>
              </a:rPr>
              <a:t>” </a:t>
            </a:r>
            <a:r>
              <a:rPr lang="en-US" dirty="0" err="1">
                <a:solidFill>
                  <a:srgbClr val="C00000"/>
                </a:solidFill>
                <a:latin typeface="Times New Roman" pitchFamily="18" charset="0"/>
                <a:cs typeface="Times New Roman" pitchFamily="18" charset="0"/>
              </a:rPr>
              <a:t>şi</a:t>
            </a:r>
            <a:r>
              <a:rPr lang="en-US" dirty="0">
                <a:solidFill>
                  <a:srgbClr val="C00000"/>
                </a:solidFill>
                <a:latin typeface="Times New Roman" pitchFamily="18" charset="0"/>
                <a:cs typeface="Times New Roman" pitchFamily="18" charset="0"/>
              </a:rPr>
              <a:t> </a:t>
            </a:r>
            <a:r>
              <a:rPr lang="en-US" dirty="0" err="1">
                <a:solidFill>
                  <a:srgbClr val="C00000"/>
                </a:solidFill>
                <a:latin typeface="Times New Roman" pitchFamily="18" charset="0"/>
                <a:cs typeface="Times New Roman" pitchFamily="18" charset="0"/>
              </a:rPr>
              <a:t>să</a:t>
            </a:r>
            <a:r>
              <a:rPr lang="en-US" dirty="0">
                <a:solidFill>
                  <a:srgbClr val="C00000"/>
                </a:solidFill>
                <a:latin typeface="Times New Roman" pitchFamily="18" charset="0"/>
                <a:cs typeface="Times New Roman" pitchFamily="18" charset="0"/>
              </a:rPr>
              <a:t> „</a:t>
            </a:r>
            <a:r>
              <a:rPr lang="en-US" dirty="0" err="1">
                <a:solidFill>
                  <a:srgbClr val="C00000"/>
                </a:solidFill>
                <a:latin typeface="Times New Roman" pitchFamily="18" charset="0"/>
                <a:cs typeface="Times New Roman" pitchFamily="18" charset="0"/>
              </a:rPr>
              <a:t>recreeze</a:t>
            </a:r>
            <a:r>
              <a:rPr lang="en-US" dirty="0">
                <a:solidFill>
                  <a:srgbClr val="C00000"/>
                </a:solidFill>
                <a:latin typeface="Times New Roman" pitchFamily="18" charset="0"/>
                <a:cs typeface="Times New Roman" pitchFamily="18" charset="0"/>
              </a:rPr>
              <a:t> </a:t>
            </a:r>
            <a:r>
              <a:rPr lang="en-US" dirty="0" err="1">
                <a:solidFill>
                  <a:srgbClr val="C00000"/>
                </a:solidFill>
                <a:latin typeface="Times New Roman" pitchFamily="18" charset="0"/>
                <a:cs typeface="Times New Roman" pitchFamily="18" charset="0"/>
              </a:rPr>
              <a:t>aspecte</a:t>
            </a:r>
            <a:r>
              <a:rPr lang="en-US" dirty="0">
                <a:solidFill>
                  <a:srgbClr val="C00000"/>
                </a:solidFill>
                <a:latin typeface="Times New Roman" pitchFamily="18" charset="0"/>
                <a:cs typeface="Times New Roman" pitchFamily="18" charset="0"/>
              </a:rPr>
              <a:t> ale </a:t>
            </a:r>
            <a:r>
              <a:rPr lang="en-US" dirty="0" err="1">
                <a:solidFill>
                  <a:srgbClr val="C00000"/>
                </a:solidFill>
                <a:latin typeface="Times New Roman" pitchFamily="18" charset="0"/>
                <a:cs typeface="Times New Roman" pitchFamily="18" charset="0"/>
              </a:rPr>
              <a:t>propriilor</a:t>
            </a:r>
            <a:r>
              <a:rPr lang="en-US" dirty="0">
                <a:solidFill>
                  <a:srgbClr val="C00000"/>
                </a:solidFill>
                <a:latin typeface="Times New Roman" pitchFamily="18" charset="0"/>
                <a:cs typeface="Times New Roman" pitchFamily="18" charset="0"/>
              </a:rPr>
              <a:t> </a:t>
            </a:r>
            <a:r>
              <a:rPr lang="en-US" dirty="0" err="1">
                <a:solidFill>
                  <a:srgbClr val="C00000"/>
                </a:solidFill>
                <a:latin typeface="Times New Roman" pitchFamily="18" charset="0"/>
                <a:cs typeface="Times New Roman" pitchFamily="18" charset="0"/>
              </a:rPr>
              <a:t>experienţe</a:t>
            </a:r>
            <a:r>
              <a:rPr lang="en-US" dirty="0">
                <a:solidFill>
                  <a:srgbClr val="C00000"/>
                </a:solidFill>
                <a:latin typeface="Times New Roman" pitchFamily="18" charset="0"/>
                <a:cs typeface="Times New Roman" pitchFamily="18" charset="0"/>
              </a:rPr>
              <a:t>”.</a:t>
            </a:r>
            <a:endParaRPr lang="ro-RO" dirty="0">
              <a:solidFill>
                <a:srgbClr val="C00000"/>
              </a:solidFill>
              <a:latin typeface="Times New Roman" pitchFamily="18" charset="0"/>
              <a:cs typeface="Times New Roman" pitchFamily="18" charset="0"/>
            </a:endParaRPr>
          </a:p>
          <a:p>
            <a:pPr algn="l">
              <a:buClr>
                <a:srgbClr val="C00000"/>
              </a:buClr>
            </a:pPr>
            <a:endParaRPr lang="ro-RO" dirty="0">
              <a:solidFill>
                <a:srgbClr val="C00000"/>
              </a:solidFill>
            </a:endParaRPr>
          </a:p>
          <a:p>
            <a:pPr algn="l">
              <a:buClr>
                <a:srgbClr val="C00000"/>
              </a:buClr>
              <a:buFont typeface="Wingdings" pitchFamily="2" charset="2"/>
              <a:buChar char="Ø"/>
            </a:pPr>
            <a:endParaRPr lang="ro-RO" dirty="0">
              <a:solidFill>
                <a:srgbClr val="C00000"/>
              </a:solidFill>
            </a:endParaRPr>
          </a:p>
          <a:p>
            <a:pPr algn="l">
              <a:buClr>
                <a:srgbClr val="C00000"/>
              </a:buClr>
              <a:buFont typeface="Wingdings" pitchFamily="2" charset="2"/>
              <a:buChar char="Ø"/>
            </a:pPr>
            <a:endParaRPr lang="ro-RO" dirty="0">
              <a:solidFill>
                <a:srgbClr val="C00000"/>
              </a:solidFill>
            </a:endParaRPr>
          </a:p>
          <a:p>
            <a:pPr algn="l">
              <a:buClr>
                <a:srgbClr val="C00000"/>
              </a:buClr>
              <a:buFont typeface="Wingdings" pitchFamily="2" charset="2"/>
              <a:buChar char="Ø"/>
            </a:pPr>
            <a:endParaRPr lang="ro-RO" dirty="0">
              <a:solidFill>
                <a:srgbClr val="C00000"/>
              </a:solidFill>
            </a:endParaRPr>
          </a:p>
          <a:p>
            <a:pPr algn="l">
              <a:buClr>
                <a:srgbClr val="C00000"/>
              </a:buClr>
              <a:buFont typeface="Wingdings" pitchFamily="2" charset="2"/>
              <a:buChar char="Ø"/>
            </a:pPr>
            <a:endParaRPr lang="ro-RO" dirty="0">
              <a:solidFill>
                <a:srgbClr val="C00000"/>
              </a:solidFill>
            </a:endParaRPr>
          </a:p>
          <a:p>
            <a:pPr algn="l"/>
            <a:endParaRPr lang="en-US" dirty="0">
              <a:solidFill>
                <a:srgbClr val="C00000"/>
              </a:solidFill>
            </a:endParaRPr>
          </a:p>
        </p:txBody>
      </p:sp>
    </p:spTree>
  </p:cSld>
  <p:clrMapOvr>
    <a:masterClrMapping/>
  </p:clrMapOvr>
  <p:transition>
    <p:wedg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9552" y="548680"/>
            <a:ext cx="7851648" cy="761256"/>
          </a:xfrm>
        </p:spPr>
        <p:txBody>
          <a:bodyPr>
            <a:normAutofit fontScale="90000"/>
          </a:bodyPr>
          <a:lstStyle/>
          <a:p>
            <a:pPr algn="ctr"/>
            <a:r>
              <a:rPr lang="ro-RO" sz="2800" b="1" dirty="0">
                <a:solidFill>
                  <a:srgbClr val="C00000"/>
                </a:solidFill>
                <a:effectLst/>
                <a:latin typeface="Times New Roman" pitchFamily="18" charset="0"/>
                <a:cs typeface="Times New Roman" pitchFamily="18" charset="0"/>
              </a:rPr>
              <a:t>Cele 9 tipuri de inteligență:  </a:t>
            </a:r>
            <a:br>
              <a:rPr lang="ro-RO" sz="2800" dirty="0">
                <a:solidFill>
                  <a:srgbClr val="C00000"/>
                </a:solidFill>
                <a:latin typeface="Times New Roman" pitchFamily="18" charset="0"/>
                <a:cs typeface="Times New Roman" pitchFamily="18" charset="0"/>
              </a:rPr>
            </a:br>
            <a:endParaRPr lang="ro-RO" sz="2800" dirty="0">
              <a:solidFill>
                <a:srgbClr val="C00000"/>
              </a:solidFill>
              <a:latin typeface="Times New Roman" pitchFamily="18" charset="0"/>
              <a:cs typeface="Times New Roman" pitchFamily="18" charset="0"/>
            </a:endParaRPr>
          </a:p>
        </p:txBody>
      </p:sp>
      <p:sp>
        <p:nvSpPr>
          <p:cNvPr id="3" name="Subtitle 2"/>
          <p:cNvSpPr>
            <a:spLocks noGrp="1"/>
          </p:cNvSpPr>
          <p:nvPr>
            <p:ph type="subTitle" idx="1"/>
          </p:nvPr>
        </p:nvSpPr>
        <p:spPr>
          <a:xfrm>
            <a:off x="856928" y="1052736"/>
            <a:ext cx="8287072" cy="4608512"/>
          </a:xfrm>
        </p:spPr>
        <p:txBody>
          <a:bodyPr>
            <a:normAutofit fontScale="25000" lnSpcReduction="20000"/>
          </a:bodyPr>
          <a:lstStyle/>
          <a:p>
            <a:pPr algn="l"/>
            <a:r>
              <a:rPr lang="ro-RO" sz="6400" dirty="0">
                <a:solidFill>
                  <a:srgbClr val="C00000"/>
                </a:solidFill>
                <a:latin typeface="Times New Roman" pitchFamily="18" charset="0"/>
                <a:cs typeface="Times New Roman" pitchFamily="18" charset="0"/>
              </a:rPr>
              <a:t> 1)</a:t>
            </a:r>
            <a:r>
              <a:rPr lang="ro-RO" sz="6400" b="1" dirty="0">
                <a:solidFill>
                  <a:srgbClr val="C00000"/>
                </a:solidFill>
                <a:latin typeface="Times New Roman" pitchFamily="18" charset="0"/>
                <a:cs typeface="Times New Roman" pitchFamily="18" charset="0"/>
              </a:rPr>
              <a:t>Inteligența lingvistică</a:t>
            </a:r>
            <a:r>
              <a:rPr lang="ro-RO" sz="6400" dirty="0">
                <a:solidFill>
                  <a:srgbClr val="C00000"/>
                </a:solidFill>
                <a:latin typeface="Times New Roman" pitchFamily="18" charset="0"/>
                <a:cs typeface="Times New Roman" pitchFamily="18" charset="0"/>
              </a:rPr>
              <a:t> : abilități verbale bine dezvoltate și sensibilitate la sunete, ritmul și </a:t>
            </a:r>
          </a:p>
          <a:p>
            <a:pPr algn="l"/>
            <a:r>
              <a:rPr lang="ro-RO" sz="6400" dirty="0">
                <a:solidFill>
                  <a:srgbClr val="C00000"/>
                </a:solidFill>
                <a:latin typeface="Times New Roman" pitchFamily="18" charset="0"/>
                <a:cs typeface="Times New Roman" pitchFamily="18" charset="0"/>
              </a:rPr>
              <a:t>                                            sensul cuvintelor;</a:t>
            </a:r>
          </a:p>
          <a:p>
            <a:pPr algn="l"/>
            <a:r>
              <a:rPr lang="ro-RO" sz="6400" dirty="0">
                <a:solidFill>
                  <a:srgbClr val="C00000"/>
                </a:solidFill>
                <a:latin typeface="Times New Roman" pitchFamily="18" charset="0"/>
                <a:cs typeface="Times New Roman" pitchFamily="18" charset="0"/>
              </a:rPr>
              <a:t>2)</a:t>
            </a:r>
            <a:r>
              <a:rPr lang="ro-RO" sz="6400" b="1" dirty="0">
                <a:solidFill>
                  <a:srgbClr val="C00000"/>
                </a:solidFill>
                <a:latin typeface="Times New Roman" pitchFamily="18" charset="0"/>
                <a:cs typeface="Times New Roman" pitchFamily="18" charset="0"/>
              </a:rPr>
              <a:t>Inteligența logico - matematică:</a:t>
            </a:r>
            <a:r>
              <a:rPr lang="ro-RO" sz="6400" dirty="0">
                <a:solidFill>
                  <a:srgbClr val="C00000"/>
                </a:solidFill>
                <a:latin typeface="Times New Roman" pitchFamily="18" charset="0"/>
                <a:cs typeface="Times New Roman" pitchFamily="18" charset="0"/>
              </a:rPr>
              <a:t> abilitatea de a gândi conceptual și abstract, ca și  capacitatea </a:t>
            </a:r>
          </a:p>
          <a:p>
            <a:pPr algn="l"/>
            <a:r>
              <a:rPr lang="ro-RO" sz="6400" dirty="0">
                <a:solidFill>
                  <a:srgbClr val="C00000"/>
                </a:solidFill>
                <a:latin typeface="Times New Roman" pitchFamily="18" charset="0"/>
                <a:cs typeface="Times New Roman" pitchFamily="18" charset="0"/>
              </a:rPr>
              <a:t>                                                            de a discerne  modele logice sau numerice;</a:t>
            </a:r>
          </a:p>
          <a:p>
            <a:pPr algn="l"/>
            <a:r>
              <a:rPr lang="ro-RO" sz="6400" dirty="0">
                <a:solidFill>
                  <a:srgbClr val="C00000"/>
                </a:solidFill>
                <a:latin typeface="Times New Roman" pitchFamily="18" charset="0"/>
                <a:cs typeface="Times New Roman" pitchFamily="18" charset="0"/>
              </a:rPr>
              <a:t>3)</a:t>
            </a:r>
            <a:r>
              <a:rPr lang="ro-RO" sz="6400" b="1" dirty="0">
                <a:solidFill>
                  <a:srgbClr val="C00000"/>
                </a:solidFill>
                <a:latin typeface="Times New Roman" pitchFamily="18" charset="0"/>
                <a:cs typeface="Times New Roman" pitchFamily="18" charset="0"/>
              </a:rPr>
              <a:t>Inteligența muzicală:</a:t>
            </a:r>
            <a:r>
              <a:rPr lang="ro-RO" sz="6400" dirty="0">
                <a:solidFill>
                  <a:srgbClr val="C00000"/>
                </a:solidFill>
                <a:latin typeface="Times New Roman" pitchFamily="18" charset="0"/>
                <a:cs typeface="Times New Roman" pitchFamily="18" charset="0"/>
              </a:rPr>
              <a:t> abilitatea de a produce și aprecia ritm și timbru;</a:t>
            </a:r>
          </a:p>
          <a:p>
            <a:pPr algn="l"/>
            <a:r>
              <a:rPr lang="ro-RO" sz="6400" dirty="0">
                <a:solidFill>
                  <a:srgbClr val="C00000"/>
                </a:solidFill>
                <a:latin typeface="Times New Roman" pitchFamily="18" charset="0"/>
                <a:cs typeface="Times New Roman" pitchFamily="18" charset="0"/>
              </a:rPr>
              <a:t>4)</a:t>
            </a:r>
            <a:r>
              <a:rPr lang="ro-RO" sz="6400" b="1" dirty="0">
                <a:solidFill>
                  <a:srgbClr val="C00000"/>
                </a:solidFill>
                <a:latin typeface="Times New Roman" pitchFamily="18" charset="0"/>
                <a:cs typeface="Times New Roman" pitchFamily="18" charset="0"/>
              </a:rPr>
              <a:t>Inteligența spațială:</a:t>
            </a:r>
            <a:r>
              <a:rPr lang="ro-RO" sz="6400" dirty="0">
                <a:solidFill>
                  <a:srgbClr val="C00000"/>
                </a:solidFill>
                <a:latin typeface="Times New Roman" pitchFamily="18" charset="0"/>
                <a:cs typeface="Times New Roman" pitchFamily="18" charset="0"/>
              </a:rPr>
              <a:t> capacitatea de a gândi în imagini și reprezentări, de a vizualiza cu  </a:t>
            </a:r>
          </a:p>
          <a:p>
            <a:pPr algn="l"/>
            <a:r>
              <a:rPr lang="ro-RO" sz="6400" dirty="0">
                <a:solidFill>
                  <a:srgbClr val="C00000"/>
                </a:solidFill>
                <a:latin typeface="Times New Roman" pitchFamily="18" charset="0"/>
                <a:cs typeface="Times New Roman" pitchFamily="18" charset="0"/>
              </a:rPr>
              <a:t>                                       acuratețe  și  abstract;</a:t>
            </a:r>
          </a:p>
          <a:p>
            <a:pPr algn="l"/>
            <a:r>
              <a:rPr lang="ro-RO" sz="6400" dirty="0">
                <a:solidFill>
                  <a:srgbClr val="C00000"/>
                </a:solidFill>
                <a:latin typeface="Times New Roman" pitchFamily="18" charset="0"/>
                <a:cs typeface="Times New Roman" pitchFamily="18" charset="0"/>
              </a:rPr>
              <a:t>5)</a:t>
            </a:r>
            <a:r>
              <a:rPr lang="ro-RO" sz="6400" b="1" dirty="0">
                <a:solidFill>
                  <a:srgbClr val="C00000"/>
                </a:solidFill>
                <a:latin typeface="Times New Roman" pitchFamily="18" charset="0"/>
                <a:cs typeface="Times New Roman" pitchFamily="18" charset="0"/>
              </a:rPr>
              <a:t>Inteligența  kinestezică:</a:t>
            </a:r>
            <a:r>
              <a:rPr lang="ro-RO" sz="6400" dirty="0">
                <a:solidFill>
                  <a:srgbClr val="C00000"/>
                </a:solidFill>
                <a:latin typeface="Times New Roman" pitchFamily="18" charset="0"/>
                <a:cs typeface="Times New Roman" pitchFamily="18" charset="0"/>
              </a:rPr>
              <a:t> abilitatea de a-și controla mișcările corpului și de  îndemânare în  </a:t>
            </a:r>
          </a:p>
          <a:p>
            <a:pPr algn="l"/>
            <a:r>
              <a:rPr lang="ro-RO" sz="6400" dirty="0">
                <a:solidFill>
                  <a:srgbClr val="C00000"/>
                </a:solidFill>
                <a:latin typeface="Times New Roman" pitchFamily="18" charset="0"/>
                <a:cs typeface="Times New Roman" pitchFamily="18" charset="0"/>
              </a:rPr>
              <a:t>                                              manipularea obiectelor;</a:t>
            </a:r>
          </a:p>
          <a:p>
            <a:pPr algn="l"/>
            <a:r>
              <a:rPr lang="ro-RO" sz="6400" dirty="0">
                <a:solidFill>
                  <a:srgbClr val="C00000"/>
                </a:solidFill>
                <a:latin typeface="Times New Roman" pitchFamily="18" charset="0"/>
                <a:cs typeface="Times New Roman" pitchFamily="18" charset="0"/>
              </a:rPr>
              <a:t>6)</a:t>
            </a:r>
            <a:r>
              <a:rPr lang="ro-RO" sz="6400" b="1" dirty="0">
                <a:solidFill>
                  <a:srgbClr val="C00000"/>
                </a:solidFill>
                <a:latin typeface="Times New Roman" pitchFamily="18" charset="0"/>
                <a:cs typeface="Times New Roman" pitchFamily="18" charset="0"/>
              </a:rPr>
              <a:t>Inteligența interpersonală:</a:t>
            </a:r>
            <a:r>
              <a:rPr lang="ro-RO" sz="6400" dirty="0">
                <a:solidFill>
                  <a:srgbClr val="C00000"/>
                </a:solidFill>
                <a:latin typeface="Times New Roman" pitchFamily="18" charset="0"/>
                <a:cs typeface="Times New Roman" pitchFamily="18" charset="0"/>
              </a:rPr>
              <a:t> capacitatea de a detecta și răspunde  în mod adecvat la  stările, </a:t>
            </a:r>
          </a:p>
          <a:p>
            <a:pPr algn="l"/>
            <a:r>
              <a:rPr lang="ro-RO" sz="6400" dirty="0">
                <a:solidFill>
                  <a:srgbClr val="C00000"/>
                </a:solidFill>
                <a:latin typeface="Times New Roman" pitchFamily="18" charset="0"/>
                <a:cs typeface="Times New Roman" pitchFamily="18" charset="0"/>
              </a:rPr>
              <a:t>                                                   motivațiile  și dorințele celorlalți;</a:t>
            </a:r>
          </a:p>
          <a:p>
            <a:pPr algn="l"/>
            <a:r>
              <a:rPr lang="ro-RO" sz="6400" dirty="0">
                <a:solidFill>
                  <a:srgbClr val="C00000"/>
                </a:solidFill>
                <a:latin typeface="Times New Roman" pitchFamily="18" charset="0"/>
                <a:cs typeface="Times New Roman" pitchFamily="18" charset="0"/>
              </a:rPr>
              <a:t>7)</a:t>
            </a:r>
            <a:r>
              <a:rPr lang="ro-RO" sz="6400" b="1" dirty="0">
                <a:solidFill>
                  <a:srgbClr val="C00000"/>
                </a:solidFill>
                <a:latin typeface="Times New Roman" pitchFamily="18" charset="0"/>
                <a:cs typeface="Times New Roman" pitchFamily="18" charset="0"/>
              </a:rPr>
              <a:t>Inteligența intrapersonală:</a:t>
            </a:r>
            <a:r>
              <a:rPr lang="ro-RO" sz="6400" dirty="0">
                <a:solidFill>
                  <a:srgbClr val="C00000"/>
                </a:solidFill>
                <a:latin typeface="Times New Roman" pitchFamily="18" charset="0"/>
                <a:cs typeface="Times New Roman" pitchFamily="18" charset="0"/>
              </a:rPr>
              <a:t> capacitatea de a fi conștient și conectat la sentimentele interioare, </a:t>
            </a:r>
          </a:p>
          <a:p>
            <a:pPr algn="l"/>
            <a:r>
              <a:rPr lang="ro-RO" sz="6400" dirty="0">
                <a:solidFill>
                  <a:srgbClr val="C00000"/>
                </a:solidFill>
                <a:latin typeface="Times New Roman" pitchFamily="18" charset="0"/>
                <a:cs typeface="Times New Roman" pitchFamily="18" charset="0"/>
              </a:rPr>
              <a:t>                                                   valori, convingeri și procese de gândire;</a:t>
            </a:r>
          </a:p>
          <a:p>
            <a:pPr algn="l"/>
            <a:r>
              <a:rPr lang="ro-RO" sz="6400" dirty="0">
                <a:solidFill>
                  <a:srgbClr val="C00000"/>
                </a:solidFill>
                <a:latin typeface="Times New Roman" pitchFamily="18" charset="0"/>
                <a:cs typeface="Times New Roman" pitchFamily="18" charset="0"/>
              </a:rPr>
              <a:t>8)</a:t>
            </a:r>
            <a:r>
              <a:rPr lang="ro-RO" sz="6400" b="1" dirty="0">
                <a:solidFill>
                  <a:srgbClr val="C00000"/>
                </a:solidFill>
                <a:latin typeface="Times New Roman" pitchFamily="18" charset="0"/>
                <a:cs typeface="Times New Roman" pitchFamily="18" charset="0"/>
              </a:rPr>
              <a:t>Inteligența naturalistă:</a:t>
            </a:r>
            <a:r>
              <a:rPr lang="ro-RO" sz="6400" dirty="0">
                <a:solidFill>
                  <a:srgbClr val="C00000"/>
                </a:solidFill>
                <a:latin typeface="Times New Roman" pitchFamily="18" charset="0"/>
                <a:cs typeface="Times New Roman" pitchFamily="18" charset="0"/>
              </a:rPr>
              <a:t> abilitatea de a recunoaște și de a categoriza plante, animale și  alte </a:t>
            </a:r>
          </a:p>
          <a:p>
            <a:pPr algn="l"/>
            <a:r>
              <a:rPr lang="ro-RO" sz="6400" dirty="0">
                <a:solidFill>
                  <a:srgbClr val="C00000"/>
                </a:solidFill>
                <a:latin typeface="Times New Roman" pitchFamily="18" charset="0"/>
                <a:cs typeface="Times New Roman" pitchFamily="18" charset="0"/>
              </a:rPr>
              <a:t>                                            obiecte din  natură.</a:t>
            </a:r>
          </a:p>
          <a:p>
            <a:pPr algn="l"/>
            <a:r>
              <a:rPr lang="ro-RO" sz="6400" dirty="0">
                <a:solidFill>
                  <a:srgbClr val="C00000"/>
                </a:solidFill>
                <a:latin typeface="Times New Roman" pitchFamily="18" charset="0"/>
                <a:cs typeface="Times New Roman" pitchFamily="18" charset="0"/>
              </a:rPr>
              <a:t>9)</a:t>
            </a:r>
            <a:r>
              <a:rPr lang="ro-RO" sz="6400" b="1" dirty="0">
                <a:solidFill>
                  <a:srgbClr val="C00000"/>
                </a:solidFill>
                <a:latin typeface="Times New Roman" pitchFamily="18" charset="0"/>
                <a:cs typeface="Times New Roman" pitchFamily="18" charset="0"/>
              </a:rPr>
              <a:t>Inteligența existențială</a:t>
            </a:r>
            <a:r>
              <a:rPr lang="ro-RO" sz="6400" dirty="0">
                <a:solidFill>
                  <a:srgbClr val="C00000"/>
                </a:solidFill>
                <a:latin typeface="Times New Roman" pitchFamily="18" charset="0"/>
                <a:cs typeface="Times New Roman" pitchFamily="18" charset="0"/>
              </a:rPr>
              <a:t>: sensibilitate și capacitate de a aborda întrebări profunde despre </a:t>
            </a:r>
          </a:p>
          <a:p>
            <a:pPr algn="l"/>
            <a:r>
              <a:rPr lang="ro-RO" sz="6400" dirty="0">
                <a:solidFill>
                  <a:srgbClr val="C00000"/>
                </a:solidFill>
                <a:latin typeface="Times New Roman" pitchFamily="18" charset="0"/>
                <a:cs typeface="Times New Roman" pitchFamily="18" charset="0"/>
              </a:rPr>
              <a:t>                                              existența umană.</a:t>
            </a:r>
          </a:p>
          <a:p>
            <a:pPr algn="l">
              <a:buClr>
                <a:srgbClr val="C00000"/>
              </a:buClr>
              <a:buFont typeface="Wingdings" pitchFamily="2" charset="2"/>
              <a:buChar char="Ø"/>
            </a:pPr>
            <a:endParaRPr lang="ro-RO" dirty="0">
              <a:solidFill>
                <a:srgbClr val="C00000"/>
              </a:solidFill>
            </a:endParaRPr>
          </a:p>
          <a:p>
            <a:pPr algn="l"/>
            <a:endParaRPr lang="en-US" dirty="0">
              <a:solidFill>
                <a:srgbClr val="C00000"/>
              </a:solidFill>
            </a:endParaRPr>
          </a:p>
        </p:txBody>
      </p:sp>
    </p:spTree>
  </p:cSld>
  <p:clrMapOvr>
    <a:masterClrMapping/>
  </p:clrMapOvr>
  <p:transition>
    <p:wedg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08688"/>
          </a:xfrm>
        </p:spPr>
        <p:txBody>
          <a:bodyPr>
            <a:normAutofit/>
          </a:bodyPr>
          <a:lstStyle/>
          <a:p>
            <a:pPr algn="ctr"/>
            <a:r>
              <a:rPr lang="ro-RO" sz="2000" b="1" dirty="0">
                <a:solidFill>
                  <a:srgbClr val="C00000"/>
                </a:solidFill>
                <a:effectLst/>
                <a:latin typeface="Times New Roman" pitchFamily="18" charset="0"/>
                <a:cs typeface="Times New Roman" pitchFamily="18" charset="0"/>
              </a:rPr>
              <a:t> Teoria inteligențelor multiple aplicată în educația preșcolară</a:t>
            </a:r>
            <a:br>
              <a:rPr lang="ro-RO" sz="2000" b="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br>
            <a:endParaRPr lang="ro-RO" sz="2000" b="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 name="Content Placeholder 4"/>
          <p:cNvSpPr>
            <a:spLocks noGrp="1"/>
          </p:cNvSpPr>
          <p:nvPr>
            <p:ph idx="1"/>
          </p:nvPr>
        </p:nvSpPr>
        <p:spPr>
          <a:xfrm>
            <a:off x="914400" y="1556792"/>
            <a:ext cx="8229600" cy="4536504"/>
          </a:xfrm>
        </p:spPr>
        <p:txBody>
          <a:bodyPr>
            <a:normAutofit fontScale="47500" lnSpcReduction="20000"/>
          </a:bodyPr>
          <a:lstStyle/>
          <a:p>
            <a:pPr algn="ctr">
              <a:buNone/>
            </a:pPr>
            <a:r>
              <a:rPr lang="ro-RO" sz="3300" dirty="0">
                <a:latin typeface="Times New Roman" pitchFamily="18" charset="0"/>
                <a:cs typeface="Times New Roman" pitchFamily="18" charset="0"/>
              </a:rPr>
              <a:t> </a:t>
            </a:r>
            <a:r>
              <a:rPr lang="ro-RO" sz="3300" b="1" dirty="0">
                <a:solidFill>
                  <a:srgbClr val="C00000"/>
                </a:solidFill>
                <a:latin typeface="Times New Roman" pitchFamily="18" charset="0"/>
                <a:cs typeface="Times New Roman" pitchFamily="18" charset="0"/>
              </a:rPr>
              <a:t>Factorii favorizanţi pentru aplicarea T.I.M.  la grădiniţă</a:t>
            </a:r>
            <a:endParaRPr lang="ro-RO" sz="3300" dirty="0">
              <a:solidFill>
                <a:srgbClr val="C00000"/>
              </a:solidFill>
              <a:latin typeface="Times New Roman" pitchFamily="18" charset="0"/>
              <a:cs typeface="Times New Roman" pitchFamily="18" charset="0"/>
            </a:endParaRPr>
          </a:p>
          <a:p>
            <a:pPr>
              <a:buNone/>
            </a:pPr>
            <a:r>
              <a:rPr lang="ro-RO" sz="3300" i="1" dirty="0">
                <a:latin typeface="Times New Roman" pitchFamily="18" charset="0"/>
                <a:cs typeface="Times New Roman" pitchFamily="18" charset="0"/>
              </a:rPr>
              <a:t> </a:t>
            </a:r>
            <a:endParaRPr lang="ro-RO" sz="3300" dirty="0">
              <a:latin typeface="Times New Roman" pitchFamily="18" charset="0"/>
              <a:cs typeface="Times New Roman" pitchFamily="18" charset="0"/>
            </a:endParaRPr>
          </a:p>
          <a:p>
            <a:pPr lvl="0">
              <a:buClr>
                <a:srgbClr val="C00000"/>
              </a:buClr>
              <a:buFont typeface="Wingdings" pitchFamily="2" charset="2"/>
              <a:buChar char="Ø"/>
            </a:pPr>
            <a:r>
              <a:rPr lang="ro-RO" sz="2900" dirty="0">
                <a:solidFill>
                  <a:srgbClr val="C00000"/>
                </a:solidFill>
                <a:latin typeface="Times New Roman" pitchFamily="18" charset="0"/>
                <a:cs typeface="Times New Roman" pitchFamily="18" charset="0"/>
              </a:rPr>
              <a:t>Teoria inteligenţelor multiple se încadrează la</a:t>
            </a:r>
            <a:r>
              <a:rPr lang="ro-RO" sz="2900" i="1" dirty="0">
                <a:solidFill>
                  <a:srgbClr val="C00000"/>
                </a:solidFill>
                <a:latin typeface="Times New Roman" pitchFamily="18" charset="0"/>
                <a:cs typeface="Times New Roman" pitchFamily="18" charset="0"/>
              </a:rPr>
              <a:t> </a:t>
            </a:r>
            <a:r>
              <a:rPr lang="ro-RO" sz="2900" b="1" i="1" dirty="0">
                <a:solidFill>
                  <a:srgbClr val="C00000"/>
                </a:solidFill>
                <a:latin typeface="Times New Roman" pitchFamily="18" charset="0"/>
                <a:cs typeface="Times New Roman" pitchFamily="18" charset="0"/>
              </a:rPr>
              <a:t>educaţia centrată pe elev. </a:t>
            </a:r>
            <a:r>
              <a:rPr lang="ro-RO" sz="2900" dirty="0">
                <a:solidFill>
                  <a:srgbClr val="C00000"/>
                </a:solidFill>
                <a:latin typeface="Times New Roman" pitchFamily="18" charset="0"/>
                <a:cs typeface="Times New Roman" pitchFamily="18" charset="0"/>
              </a:rPr>
              <a:t>Diversitatea activităţilor, permite o diferenţiere a copiilor, a capacităţilor lor de învăţare. </a:t>
            </a:r>
          </a:p>
          <a:p>
            <a:pPr lvl="0">
              <a:buClr>
                <a:srgbClr val="C00000"/>
              </a:buClr>
              <a:buNone/>
            </a:pPr>
            <a:endParaRPr lang="ro-RO" sz="2900" dirty="0">
              <a:solidFill>
                <a:srgbClr val="C00000"/>
              </a:solidFill>
              <a:latin typeface="Times New Roman" pitchFamily="18" charset="0"/>
              <a:cs typeface="Times New Roman" pitchFamily="18" charset="0"/>
            </a:endParaRPr>
          </a:p>
          <a:p>
            <a:pPr lvl="0">
              <a:buClr>
                <a:srgbClr val="C00000"/>
              </a:buClr>
              <a:buFont typeface="Wingdings" pitchFamily="2" charset="2"/>
              <a:buChar char="Ø"/>
            </a:pPr>
            <a:r>
              <a:rPr lang="ro-RO" sz="2900" b="1" i="1" dirty="0">
                <a:solidFill>
                  <a:srgbClr val="C00000"/>
                </a:solidFill>
                <a:latin typeface="Times New Roman" pitchFamily="18" charset="0"/>
                <a:cs typeface="Times New Roman" pitchFamily="18" charset="0"/>
              </a:rPr>
              <a:t>Programul relativ flexibil</a:t>
            </a:r>
            <a:r>
              <a:rPr lang="ro-RO" sz="2900" b="1" dirty="0">
                <a:solidFill>
                  <a:srgbClr val="C00000"/>
                </a:solidFill>
                <a:latin typeface="Times New Roman" pitchFamily="18" charset="0"/>
                <a:cs typeface="Times New Roman" pitchFamily="18" charset="0"/>
              </a:rPr>
              <a:t> </a:t>
            </a:r>
            <a:r>
              <a:rPr lang="ro-RO" sz="2900" dirty="0">
                <a:solidFill>
                  <a:srgbClr val="C00000"/>
                </a:solidFill>
                <a:latin typeface="Times New Roman" pitchFamily="18" charset="0"/>
                <a:cs typeface="Times New Roman" pitchFamily="18" charset="0"/>
              </a:rPr>
              <a:t>şi posibilitatea alegerii temelor oferă poibilitatea introducerii mai multor forme de prezentare a unui subiect.</a:t>
            </a:r>
          </a:p>
          <a:p>
            <a:pPr lvl="0">
              <a:buClr>
                <a:srgbClr val="C00000"/>
              </a:buClr>
              <a:buFont typeface="Wingdings" pitchFamily="2" charset="2"/>
              <a:buChar char="Ø"/>
            </a:pPr>
            <a:endParaRPr lang="ro-RO" sz="2900" dirty="0">
              <a:solidFill>
                <a:srgbClr val="C00000"/>
              </a:solidFill>
              <a:latin typeface="Times New Roman" pitchFamily="18" charset="0"/>
              <a:cs typeface="Times New Roman" pitchFamily="18" charset="0"/>
            </a:endParaRPr>
          </a:p>
          <a:p>
            <a:pPr lvl="0">
              <a:buClr>
                <a:srgbClr val="C00000"/>
              </a:buClr>
              <a:buFont typeface="Wingdings" pitchFamily="2" charset="2"/>
              <a:buChar char="Ø"/>
            </a:pPr>
            <a:r>
              <a:rPr lang="ro-RO" sz="2900" b="1" i="1" dirty="0">
                <a:solidFill>
                  <a:srgbClr val="C00000"/>
                </a:solidFill>
                <a:latin typeface="Times New Roman" pitchFamily="18" charset="0"/>
                <a:cs typeface="Times New Roman" pitchFamily="18" charset="0"/>
              </a:rPr>
              <a:t>Introducerea opţionalului</a:t>
            </a:r>
            <a:r>
              <a:rPr lang="ro-RO" sz="2900" b="1" dirty="0">
                <a:solidFill>
                  <a:srgbClr val="C00000"/>
                </a:solidFill>
                <a:latin typeface="Times New Roman" pitchFamily="18" charset="0"/>
                <a:cs typeface="Times New Roman" pitchFamily="18" charset="0"/>
              </a:rPr>
              <a:t> </a:t>
            </a:r>
            <a:r>
              <a:rPr lang="ro-RO" sz="2900" dirty="0">
                <a:solidFill>
                  <a:srgbClr val="C00000"/>
                </a:solidFill>
                <a:latin typeface="Times New Roman" pitchFamily="18" charset="0"/>
                <a:cs typeface="Times New Roman" pitchFamily="18" charset="0"/>
              </a:rPr>
              <a:t>  poate ajuta educaţia individualizată.</a:t>
            </a:r>
          </a:p>
          <a:p>
            <a:pPr lvl="0">
              <a:buClr>
                <a:srgbClr val="C00000"/>
              </a:buClr>
              <a:buNone/>
            </a:pPr>
            <a:endParaRPr lang="ro-RO" sz="2900" dirty="0">
              <a:solidFill>
                <a:srgbClr val="C00000"/>
              </a:solidFill>
              <a:latin typeface="Times New Roman" pitchFamily="18" charset="0"/>
              <a:cs typeface="Times New Roman" pitchFamily="18" charset="0"/>
            </a:endParaRPr>
          </a:p>
          <a:p>
            <a:pPr lvl="0">
              <a:buClr>
                <a:srgbClr val="C00000"/>
              </a:buClr>
              <a:buFont typeface="Wingdings" pitchFamily="2" charset="2"/>
              <a:buChar char="Ø"/>
            </a:pPr>
            <a:r>
              <a:rPr lang="ro-RO" sz="2900" b="1" i="1" dirty="0">
                <a:solidFill>
                  <a:srgbClr val="C00000"/>
                </a:solidFill>
                <a:latin typeface="Times New Roman" pitchFamily="18" charset="0"/>
                <a:cs typeface="Times New Roman" pitchFamily="18" charset="0"/>
              </a:rPr>
              <a:t>Metoda proiectelor</a:t>
            </a:r>
            <a:r>
              <a:rPr lang="ro-RO" sz="2900" dirty="0">
                <a:solidFill>
                  <a:srgbClr val="C00000"/>
                </a:solidFill>
                <a:latin typeface="Times New Roman" pitchFamily="18" charset="0"/>
                <a:cs typeface="Times New Roman" pitchFamily="18" charset="0"/>
              </a:rPr>
              <a:t>,  care permite copiilor să întâlnească materialul ce trebuie stăpânit într-o varietate de forme şi contexte, facilitând astfel înţelegerea. </a:t>
            </a:r>
          </a:p>
          <a:p>
            <a:pPr lvl="0">
              <a:buClr>
                <a:srgbClr val="C00000"/>
              </a:buClr>
              <a:buNone/>
            </a:pPr>
            <a:endParaRPr lang="ro-RO" sz="2900" dirty="0">
              <a:solidFill>
                <a:srgbClr val="C00000"/>
              </a:solidFill>
              <a:latin typeface="Times New Roman" pitchFamily="18" charset="0"/>
              <a:cs typeface="Times New Roman" pitchFamily="18" charset="0"/>
            </a:endParaRPr>
          </a:p>
          <a:p>
            <a:pPr lvl="0">
              <a:buClr>
                <a:srgbClr val="C00000"/>
              </a:buClr>
              <a:buFont typeface="Wingdings" pitchFamily="2" charset="2"/>
              <a:buChar char="Ø"/>
            </a:pPr>
            <a:r>
              <a:rPr lang="ro-RO" sz="2900" b="1" i="1" dirty="0">
                <a:solidFill>
                  <a:srgbClr val="C00000"/>
                </a:solidFill>
                <a:latin typeface="Times New Roman" pitchFamily="18" charset="0"/>
                <a:cs typeface="Times New Roman" pitchFamily="18" charset="0"/>
              </a:rPr>
              <a:t>Alternativele educaţionale.</a:t>
            </a:r>
            <a:r>
              <a:rPr lang="ro-RO" sz="2900" b="1" dirty="0">
                <a:solidFill>
                  <a:srgbClr val="C00000"/>
                </a:solidFill>
                <a:latin typeface="Times New Roman" pitchFamily="18" charset="0"/>
                <a:cs typeface="Times New Roman" pitchFamily="18" charset="0"/>
              </a:rPr>
              <a:t> </a:t>
            </a:r>
          </a:p>
          <a:p>
            <a:pPr lvl="0">
              <a:buClr>
                <a:srgbClr val="C00000"/>
              </a:buClr>
              <a:buNone/>
            </a:pPr>
            <a:endParaRPr lang="ro-RO" sz="2900" b="1" dirty="0">
              <a:solidFill>
                <a:srgbClr val="C00000"/>
              </a:solidFill>
              <a:latin typeface="Times New Roman" pitchFamily="18" charset="0"/>
              <a:cs typeface="Times New Roman" pitchFamily="18" charset="0"/>
            </a:endParaRPr>
          </a:p>
          <a:p>
            <a:pPr lvl="0">
              <a:buClr>
                <a:srgbClr val="C00000"/>
              </a:buClr>
              <a:buFont typeface="Wingdings" pitchFamily="2" charset="2"/>
              <a:buChar char="Ø"/>
            </a:pPr>
            <a:r>
              <a:rPr lang="ro-RO" sz="2900" b="1" i="1" dirty="0">
                <a:solidFill>
                  <a:srgbClr val="C00000"/>
                </a:solidFill>
                <a:latin typeface="Times New Roman" pitchFamily="18" charset="0"/>
                <a:cs typeface="Times New Roman" pitchFamily="18" charset="0"/>
              </a:rPr>
              <a:t>Interesele spontane</a:t>
            </a:r>
            <a:r>
              <a:rPr lang="ro-RO" sz="2900" b="1" dirty="0">
                <a:solidFill>
                  <a:srgbClr val="C00000"/>
                </a:solidFill>
                <a:latin typeface="Times New Roman" pitchFamily="18" charset="0"/>
                <a:cs typeface="Times New Roman" pitchFamily="18" charset="0"/>
              </a:rPr>
              <a:t> </a:t>
            </a:r>
            <a:r>
              <a:rPr lang="ro-RO" sz="2900" dirty="0">
                <a:solidFill>
                  <a:srgbClr val="C00000"/>
                </a:solidFill>
                <a:latin typeface="Times New Roman" pitchFamily="18" charset="0"/>
                <a:cs typeface="Times New Roman" pitchFamily="18" charset="0"/>
              </a:rPr>
              <a:t>ale copilului şi modurile sale fireşti de învăţare se pot manifesta nestingherite în grădiniță. Se respectă entuziasmul pentru activităţile fizice, pentru proiecte creative, pentru arte şi joc şi îi pot da ocazia copilului de a învăţa prin aceste activităţi.</a:t>
            </a:r>
          </a:p>
          <a:p>
            <a:pPr lvl="0">
              <a:buClr>
                <a:srgbClr val="C00000"/>
              </a:buClr>
              <a:buFont typeface="Wingdings" pitchFamily="2" charset="2"/>
              <a:buChar char="Ø"/>
            </a:pPr>
            <a:endParaRPr lang="ro-RO" sz="2900" dirty="0">
              <a:solidFill>
                <a:srgbClr val="C00000"/>
              </a:solidFill>
              <a:latin typeface="Times New Roman" pitchFamily="18" charset="0"/>
              <a:cs typeface="Times New Roman" pitchFamily="18" charset="0"/>
            </a:endParaRPr>
          </a:p>
          <a:p>
            <a:pPr lvl="0">
              <a:buClr>
                <a:srgbClr val="C00000"/>
              </a:buClr>
              <a:buFont typeface="Wingdings" pitchFamily="2" charset="2"/>
              <a:buChar char="Ø"/>
            </a:pPr>
            <a:endParaRPr lang="ro-RO" dirty="0">
              <a:solidFill>
                <a:srgbClr val="C00000"/>
              </a:solidFill>
              <a:latin typeface="Times New Roman" pitchFamily="18" charset="0"/>
              <a:cs typeface="Times New Roman" pitchFamily="18" charset="0"/>
            </a:endParaRPr>
          </a:p>
        </p:txBody>
      </p:sp>
    </p:spTree>
  </p:cSld>
  <p:clrMapOvr>
    <a:masterClrMapping/>
  </p:clrMapOvr>
  <p:transition>
    <p:wedg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08688"/>
          </a:xfrm>
        </p:spPr>
        <p:txBody>
          <a:bodyPr>
            <a:normAutofit fontScale="90000"/>
          </a:bodyPr>
          <a:lstStyle/>
          <a:p>
            <a:pPr algn="ctr"/>
            <a:br>
              <a:rPr lang="ro-RO" sz="2000" b="1" dirty="0">
                <a:solidFill>
                  <a:srgbClr val="C00000"/>
                </a:solidFill>
                <a:effectLst/>
                <a:latin typeface="Times New Roman" pitchFamily="18" charset="0"/>
                <a:cs typeface="Times New Roman" pitchFamily="18" charset="0"/>
              </a:rPr>
            </a:br>
            <a:r>
              <a:rPr lang="ro-RO" sz="2000" b="1" dirty="0">
                <a:solidFill>
                  <a:srgbClr val="C00000"/>
                </a:solidFill>
                <a:effectLst/>
                <a:latin typeface="Times New Roman" pitchFamily="18" charset="0"/>
                <a:cs typeface="Times New Roman" pitchFamily="18" charset="0"/>
              </a:rPr>
              <a:t>Factori blocanţi pentru aplicarea T.I.M. la grădiniţă</a:t>
            </a:r>
            <a:br>
              <a:rPr lang="ro-RO" sz="2000" dirty="0">
                <a:solidFill>
                  <a:srgbClr val="C00000"/>
                </a:solidFill>
                <a:latin typeface="Times New Roman" pitchFamily="18" charset="0"/>
                <a:cs typeface="Times New Roman" pitchFamily="18" charset="0"/>
              </a:rPr>
            </a:br>
            <a:endParaRPr lang="ro-RO" sz="2000" b="1" dirty="0">
              <a:solidFill>
                <a:srgbClr val="C00000"/>
              </a:solidFill>
              <a:latin typeface="Times New Roman" pitchFamily="18" charset="0"/>
              <a:cs typeface="Times New Roman" pitchFamily="18" charset="0"/>
            </a:endParaRPr>
          </a:p>
        </p:txBody>
      </p:sp>
      <p:sp>
        <p:nvSpPr>
          <p:cNvPr id="5" name="Content Placeholder 4"/>
          <p:cNvSpPr>
            <a:spLocks noGrp="1"/>
          </p:cNvSpPr>
          <p:nvPr>
            <p:ph idx="1"/>
          </p:nvPr>
        </p:nvSpPr>
        <p:spPr>
          <a:xfrm>
            <a:off x="914400" y="1556792"/>
            <a:ext cx="8229600" cy="4536504"/>
          </a:xfrm>
        </p:spPr>
        <p:txBody>
          <a:bodyPr>
            <a:noAutofit/>
          </a:bodyPr>
          <a:lstStyle/>
          <a:p>
            <a:pPr lvl="0">
              <a:buClr>
                <a:srgbClr val="C00000"/>
              </a:buClr>
              <a:buFont typeface="Wingdings" pitchFamily="2" charset="2"/>
              <a:buChar char="Ø"/>
            </a:pPr>
            <a:r>
              <a:rPr lang="ro-RO" sz="2000" dirty="0">
                <a:solidFill>
                  <a:srgbClr val="C00000"/>
                </a:solidFill>
                <a:latin typeface="Times New Roman" pitchFamily="18" charset="0"/>
                <a:cs typeface="Times New Roman" pitchFamily="18" charset="0"/>
              </a:rPr>
              <a:t> </a:t>
            </a:r>
            <a:r>
              <a:rPr lang="ro-RO" sz="2000" b="1" i="1" dirty="0">
                <a:solidFill>
                  <a:srgbClr val="C00000"/>
                </a:solidFill>
                <a:latin typeface="Times New Roman" pitchFamily="18" charset="0"/>
                <a:cs typeface="Times New Roman" pitchFamily="18" charset="0"/>
              </a:rPr>
              <a:t>Aşteptările academice </a:t>
            </a:r>
            <a:r>
              <a:rPr lang="ro-RO" sz="2000" i="1" dirty="0">
                <a:solidFill>
                  <a:srgbClr val="C00000"/>
                </a:solidFill>
                <a:latin typeface="Times New Roman" pitchFamily="18" charset="0"/>
                <a:cs typeface="Times New Roman" pitchFamily="18" charset="0"/>
              </a:rPr>
              <a:t>sunt tot mai ridicate faţă de copiii mici</a:t>
            </a:r>
            <a:r>
              <a:rPr lang="ro-RO" sz="2000" dirty="0">
                <a:solidFill>
                  <a:srgbClr val="C00000"/>
                </a:solidFill>
                <a:latin typeface="Times New Roman" pitchFamily="18" charset="0"/>
                <a:cs typeface="Times New Roman" pitchFamily="18" charset="0"/>
              </a:rPr>
              <a:t>, chiar înainte de intrarea lor în şcoala primară. </a:t>
            </a:r>
          </a:p>
          <a:p>
            <a:pPr lvl="0">
              <a:buClr>
                <a:srgbClr val="C00000"/>
              </a:buClr>
              <a:buFont typeface="Wingdings" pitchFamily="2" charset="2"/>
              <a:buChar char="Ø"/>
            </a:pPr>
            <a:r>
              <a:rPr lang="ro-RO" sz="2000" b="1" i="1" dirty="0">
                <a:solidFill>
                  <a:srgbClr val="C00000"/>
                </a:solidFill>
                <a:latin typeface="Times New Roman" pitchFamily="18" charset="0"/>
                <a:cs typeface="Times New Roman" pitchFamily="18" charset="0"/>
              </a:rPr>
              <a:t>Stilul „fabrică” </a:t>
            </a:r>
            <a:r>
              <a:rPr lang="ro-RO" sz="2000" dirty="0">
                <a:solidFill>
                  <a:srgbClr val="C00000"/>
                </a:solidFill>
                <a:latin typeface="Times New Roman" pitchFamily="18" charset="0"/>
                <a:cs typeface="Times New Roman" pitchFamily="18" charset="0"/>
              </a:rPr>
              <a:t>al gradinitelor  tradiţionale  : se aşteaptă de la copii ca ei să atingă în fiecare an acelaşi standard, de parcă s-ar afla în serie.</a:t>
            </a:r>
          </a:p>
          <a:p>
            <a:pPr lvl="0">
              <a:buClr>
                <a:srgbClr val="C00000"/>
              </a:buClr>
              <a:buFont typeface="Wingdings" pitchFamily="2" charset="2"/>
              <a:buChar char="Ø"/>
            </a:pPr>
            <a:r>
              <a:rPr lang="ro-RO" sz="2000" b="1" i="1" dirty="0">
                <a:solidFill>
                  <a:srgbClr val="C00000"/>
                </a:solidFill>
                <a:latin typeface="Times New Roman" pitchFamily="18" charset="0"/>
                <a:cs typeface="Times New Roman" pitchFamily="18" charset="0"/>
              </a:rPr>
              <a:t>Expectanţele nerealiste ale părinţilor.</a:t>
            </a:r>
            <a:r>
              <a:rPr lang="ro-RO" sz="2000" b="1" dirty="0">
                <a:solidFill>
                  <a:srgbClr val="C00000"/>
                </a:solidFill>
                <a:latin typeface="Times New Roman" pitchFamily="18" charset="0"/>
                <a:cs typeface="Times New Roman" pitchFamily="18" charset="0"/>
              </a:rPr>
              <a:t> </a:t>
            </a:r>
            <a:r>
              <a:rPr lang="ro-RO" sz="2000" dirty="0">
                <a:solidFill>
                  <a:srgbClr val="C00000"/>
                </a:solidFill>
                <a:latin typeface="Times New Roman" pitchFamily="18" charset="0"/>
                <a:cs typeface="Times New Roman" pitchFamily="18" charset="0"/>
              </a:rPr>
              <a:t>Presiunea părinţilor îi privează pe copii de experienţele de care au nevoie.</a:t>
            </a:r>
          </a:p>
          <a:p>
            <a:pPr lvl="0">
              <a:buClr>
                <a:srgbClr val="C00000"/>
              </a:buClr>
              <a:buFont typeface="Wingdings" pitchFamily="2" charset="2"/>
              <a:buChar char="Ø"/>
            </a:pPr>
            <a:r>
              <a:rPr lang="ro-RO" sz="2000" b="1" i="1" dirty="0">
                <a:solidFill>
                  <a:srgbClr val="C00000"/>
                </a:solidFill>
                <a:latin typeface="Times New Roman" pitchFamily="18" charset="0"/>
                <a:cs typeface="Times New Roman" pitchFamily="18" charset="0"/>
              </a:rPr>
              <a:t>Factorii de decizie </a:t>
            </a:r>
            <a:r>
              <a:rPr lang="ro-RO" sz="2000" b="1" dirty="0">
                <a:solidFill>
                  <a:srgbClr val="C00000"/>
                </a:solidFill>
                <a:latin typeface="Times New Roman" pitchFamily="18" charset="0"/>
                <a:cs typeface="Times New Roman" pitchFamily="18" charset="0"/>
              </a:rPr>
              <a:t>din şcoli</a:t>
            </a:r>
            <a:r>
              <a:rPr lang="ro-RO" sz="2000" dirty="0">
                <a:solidFill>
                  <a:srgbClr val="C00000"/>
                </a:solidFill>
                <a:latin typeface="Times New Roman" pitchFamily="18" charset="0"/>
                <a:cs typeface="Times New Roman" pitchFamily="18" charset="0"/>
              </a:rPr>
              <a:t>. Stăpânite de obsesia de a-i pregăti pe copii pentru un loc de muncă înalt tehnologizat şi competitiv, şcolile pun accent pe instruirea academică şi pe abilităţile de rezolvare raţională a problemelor (educaţie dominată de teste), încă de la grădiniţă .</a:t>
            </a:r>
          </a:p>
          <a:p>
            <a:pPr lvl="0">
              <a:buClr>
                <a:srgbClr val="C00000"/>
              </a:buClr>
              <a:buFont typeface="Wingdings" pitchFamily="2" charset="2"/>
              <a:buChar char="Ø"/>
            </a:pPr>
            <a:r>
              <a:rPr lang="ro-RO" sz="2000" b="1" i="1" dirty="0">
                <a:solidFill>
                  <a:srgbClr val="C00000"/>
                </a:solidFill>
                <a:latin typeface="Times New Roman" pitchFamily="18" charset="0"/>
                <a:cs typeface="Times New Roman" pitchFamily="18" charset="0"/>
              </a:rPr>
              <a:t>Efectivele mari </a:t>
            </a:r>
            <a:r>
              <a:rPr lang="ro-RO" sz="2000" i="1" dirty="0">
                <a:solidFill>
                  <a:srgbClr val="C00000"/>
                </a:solidFill>
                <a:latin typeface="Times New Roman" pitchFamily="18" charset="0"/>
                <a:cs typeface="Times New Roman" pitchFamily="18" charset="0"/>
              </a:rPr>
              <a:t>de copii dintr-o grupă</a:t>
            </a:r>
            <a:r>
              <a:rPr lang="ro-RO" sz="2000" dirty="0">
                <a:solidFill>
                  <a:srgbClr val="C00000"/>
                </a:solidFill>
                <a:latin typeface="Times New Roman" pitchFamily="18" charset="0"/>
                <a:cs typeface="Times New Roman" pitchFamily="18" charset="0"/>
              </a:rPr>
              <a:t>, care nu facilitează lucrul diferenţiat, dezvoltarea liberă a fiecăruia, stabilirea (măsurarea) profilului inteligenţelor şi stilurile de lucru ale copiilor.</a:t>
            </a:r>
          </a:p>
        </p:txBody>
      </p:sp>
    </p:spTree>
  </p:cSld>
  <p:clrMapOvr>
    <a:masterClrMapping/>
  </p:clrMapOvr>
  <p:transition>
    <p:wedg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08688"/>
          </a:xfrm>
        </p:spPr>
        <p:txBody>
          <a:bodyPr>
            <a:normAutofit fontScale="90000"/>
          </a:bodyPr>
          <a:lstStyle/>
          <a:p>
            <a:pPr algn="ctr"/>
            <a:br>
              <a:rPr lang="ro-RO" sz="2000" dirty="0">
                <a:solidFill>
                  <a:srgbClr val="C00000"/>
                </a:solidFill>
                <a:latin typeface="Times New Roman" pitchFamily="18" charset="0"/>
                <a:cs typeface="Times New Roman" pitchFamily="18" charset="0"/>
              </a:rPr>
            </a:br>
            <a:r>
              <a:rPr lang="ro-RO" sz="2200" b="1" dirty="0">
                <a:solidFill>
                  <a:srgbClr val="C00000"/>
                </a:solidFill>
                <a:effectLst/>
                <a:latin typeface="Times New Roman" pitchFamily="18" charset="0"/>
                <a:cs typeface="Times New Roman" pitchFamily="18" charset="0"/>
              </a:rPr>
              <a:t>Educabilitatea inteligențelor multiple</a:t>
            </a:r>
            <a:br>
              <a:rPr lang="ro-RO" sz="2000" dirty="0">
                <a:effectLst>
                  <a:outerShdw blurRad="38100" dist="38100" dir="2700000" algn="tl">
                    <a:srgbClr val="000000">
                      <a:alpha val="43137"/>
                    </a:srgbClr>
                  </a:outerShdw>
                </a:effectLst>
              </a:rPr>
            </a:br>
            <a:endParaRPr lang="ro-RO" sz="2000" b="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 name="Content Placeholder 4"/>
          <p:cNvSpPr>
            <a:spLocks noGrp="1"/>
          </p:cNvSpPr>
          <p:nvPr>
            <p:ph idx="1"/>
          </p:nvPr>
        </p:nvSpPr>
        <p:spPr>
          <a:xfrm>
            <a:off x="914400" y="1412776"/>
            <a:ext cx="8229600" cy="4536504"/>
          </a:xfrm>
        </p:spPr>
        <p:txBody>
          <a:bodyPr>
            <a:noAutofit/>
          </a:bodyPr>
          <a:lstStyle/>
          <a:p>
            <a:pPr>
              <a:buNone/>
            </a:pPr>
            <a:r>
              <a:rPr lang="ro-RO" sz="2000" b="1" dirty="0"/>
              <a:t>     </a:t>
            </a:r>
            <a:r>
              <a:rPr lang="ro-RO" sz="2000" b="1" dirty="0">
                <a:solidFill>
                  <a:srgbClr val="C00000"/>
                </a:solidFill>
                <a:latin typeface="Times New Roman" pitchFamily="18" charset="0"/>
                <a:cs typeface="Times New Roman" pitchFamily="18" charset="0"/>
              </a:rPr>
              <a:t>Aplicarea T.I.M.  presupune următoarele principii educaţionale</a:t>
            </a:r>
            <a:r>
              <a:rPr lang="ro-RO" sz="2000" dirty="0">
                <a:solidFill>
                  <a:srgbClr val="C00000"/>
                </a:solidFill>
                <a:latin typeface="Times New Roman" pitchFamily="18" charset="0"/>
                <a:cs typeface="Times New Roman" pitchFamily="18" charset="0"/>
              </a:rPr>
              <a:t>: </a:t>
            </a:r>
          </a:p>
          <a:p>
            <a:pPr>
              <a:buNone/>
            </a:pPr>
            <a:endParaRPr lang="ro-RO" sz="2000" dirty="0">
              <a:solidFill>
                <a:srgbClr val="C00000"/>
              </a:solidFill>
              <a:latin typeface="Times New Roman" pitchFamily="18" charset="0"/>
              <a:cs typeface="Times New Roman" pitchFamily="18" charset="0"/>
            </a:endParaRPr>
          </a:p>
          <a:p>
            <a:pPr>
              <a:buClr>
                <a:srgbClr val="C00000"/>
              </a:buClr>
              <a:buFont typeface="Wingdings" pitchFamily="2" charset="2"/>
              <a:buChar char="Ø"/>
            </a:pPr>
            <a:r>
              <a:rPr lang="ro-RO" sz="2000" dirty="0">
                <a:solidFill>
                  <a:srgbClr val="C00000"/>
                </a:solidFill>
                <a:latin typeface="Times New Roman" pitchFamily="18" charset="0"/>
                <a:cs typeface="Times New Roman" pitchFamily="18" charset="0"/>
              </a:rPr>
              <a:t>Subiecţii care învaţă trebuie încurajaţi să îşi cunoască şi să utilizeze în învăţare inteligenţele  cele mai potrivite structurii lor ;</a:t>
            </a:r>
          </a:p>
          <a:p>
            <a:pPr>
              <a:buClr>
                <a:srgbClr val="C00000"/>
              </a:buClr>
              <a:buNone/>
            </a:pPr>
            <a:endParaRPr lang="ro-RO" sz="2000" dirty="0">
              <a:solidFill>
                <a:srgbClr val="C00000"/>
              </a:solidFill>
              <a:latin typeface="Times New Roman" pitchFamily="18" charset="0"/>
              <a:cs typeface="Times New Roman" pitchFamily="18" charset="0"/>
            </a:endParaRPr>
          </a:p>
          <a:p>
            <a:pPr>
              <a:buClr>
                <a:srgbClr val="C00000"/>
              </a:buClr>
              <a:buFont typeface="Wingdings" pitchFamily="2" charset="2"/>
              <a:buChar char="Ø"/>
            </a:pPr>
            <a:r>
              <a:rPr lang="ro-RO" sz="2000" dirty="0">
                <a:solidFill>
                  <a:srgbClr val="C00000"/>
                </a:solidFill>
                <a:latin typeface="Times New Roman" pitchFamily="18" charset="0"/>
                <a:cs typeface="Times New Roman" pitchFamily="18" charset="0"/>
              </a:rPr>
              <a:t>Activităţile de învăţare să fie proiectate în aşa fel încât să implice diferite tipuri de inteligenţă;</a:t>
            </a:r>
          </a:p>
          <a:p>
            <a:pPr>
              <a:buClr>
                <a:srgbClr val="C00000"/>
              </a:buClr>
              <a:buNone/>
            </a:pPr>
            <a:endParaRPr lang="ro-RO" sz="2000" dirty="0">
              <a:solidFill>
                <a:srgbClr val="C00000"/>
              </a:solidFill>
              <a:latin typeface="Times New Roman" pitchFamily="18" charset="0"/>
              <a:cs typeface="Times New Roman" pitchFamily="18" charset="0"/>
            </a:endParaRPr>
          </a:p>
          <a:p>
            <a:pPr>
              <a:buClr>
                <a:srgbClr val="C00000"/>
              </a:buClr>
              <a:buFont typeface="Wingdings" pitchFamily="2" charset="2"/>
              <a:buChar char="Ø"/>
            </a:pPr>
            <a:r>
              <a:rPr lang="ro-RO" sz="2000" dirty="0">
                <a:solidFill>
                  <a:srgbClr val="C00000"/>
                </a:solidFill>
                <a:latin typeface="Times New Roman" pitchFamily="18" charset="0"/>
                <a:cs typeface="Times New Roman" pitchFamily="18" charset="0"/>
              </a:rPr>
              <a:t>Evaluarea învăţării trebuie să măsoare multiple forme ale inteligenţei .</a:t>
            </a:r>
          </a:p>
          <a:p>
            <a:pPr lvl="0">
              <a:buClr>
                <a:srgbClr val="C00000"/>
              </a:buClr>
              <a:buNone/>
            </a:pPr>
            <a:endParaRPr lang="ro-RO" sz="2000" dirty="0">
              <a:solidFill>
                <a:srgbClr val="C00000"/>
              </a:solidFill>
              <a:latin typeface="Times New Roman" pitchFamily="18" charset="0"/>
              <a:cs typeface="Times New Roman" pitchFamily="18" charset="0"/>
            </a:endParaRPr>
          </a:p>
        </p:txBody>
      </p:sp>
    </p:spTree>
  </p:cSld>
  <p:clrMapOvr>
    <a:masterClrMapping/>
  </p:clrMapOvr>
  <p:transition>
    <p:wedg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80728"/>
            <a:ext cx="8229600" cy="864096"/>
          </a:xfrm>
        </p:spPr>
        <p:txBody>
          <a:bodyPr>
            <a:normAutofit fontScale="90000"/>
          </a:bodyPr>
          <a:lstStyle/>
          <a:p>
            <a:pPr algn="ctr"/>
            <a:br>
              <a:rPr lang="ro-RO" sz="2200" b="1" dirty="0">
                <a:solidFill>
                  <a:srgbClr val="C00000"/>
                </a:solidFill>
                <a:latin typeface="Times New Roman" pitchFamily="18" charset="0"/>
                <a:cs typeface="Times New Roman" pitchFamily="18" charset="0"/>
              </a:rPr>
            </a:br>
            <a:br>
              <a:rPr lang="ro-RO" sz="2200" b="1" dirty="0">
                <a:solidFill>
                  <a:srgbClr val="C00000"/>
                </a:solidFill>
                <a:latin typeface="Times New Roman" pitchFamily="18" charset="0"/>
                <a:cs typeface="Times New Roman" pitchFamily="18" charset="0"/>
              </a:rPr>
            </a:br>
            <a:br>
              <a:rPr lang="ro-RO" sz="2200" b="1" dirty="0">
                <a:solidFill>
                  <a:srgbClr val="C00000"/>
                </a:solidFill>
                <a:latin typeface="Times New Roman" pitchFamily="18" charset="0"/>
                <a:cs typeface="Times New Roman" pitchFamily="18" charset="0"/>
              </a:rPr>
            </a:br>
            <a:br>
              <a:rPr lang="ro-RO" sz="2200" b="1" dirty="0">
                <a:solidFill>
                  <a:srgbClr val="C00000"/>
                </a:solidFill>
                <a:latin typeface="Times New Roman" pitchFamily="18" charset="0"/>
                <a:cs typeface="Times New Roman" pitchFamily="18" charset="0"/>
              </a:rPr>
            </a:br>
            <a:br>
              <a:rPr lang="ro-RO" sz="2200" b="1" dirty="0">
                <a:solidFill>
                  <a:srgbClr val="C00000"/>
                </a:solidFill>
                <a:latin typeface="Times New Roman" pitchFamily="18" charset="0"/>
                <a:cs typeface="Times New Roman" pitchFamily="18" charset="0"/>
              </a:rPr>
            </a:br>
            <a:br>
              <a:rPr lang="ro-RO" sz="2200" b="1" dirty="0">
                <a:solidFill>
                  <a:srgbClr val="C00000"/>
                </a:solidFill>
                <a:latin typeface="Times New Roman" pitchFamily="18" charset="0"/>
                <a:cs typeface="Times New Roman" pitchFamily="18" charset="0"/>
              </a:rPr>
            </a:br>
            <a:br>
              <a:rPr lang="ro-RO" sz="2200" b="1" dirty="0">
                <a:solidFill>
                  <a:srgbClr val="C00000"/>
                </a:solidFill>
                <a:latin typeface="Times New Roman" pitchFamily="18" charset="0"/>
                <a:cs typeface="Times New Roman" pitchFamily="18" charset="0"/>
              </a:rPr>
            </a:br>
            <a:br>
              <a:rPr lang="ro-RO" sz="2200" b="1" dirty="0">
                <a:solidFill>
                  <a:srgbClr val="C00000"/>
                </a:solidFill>
                <a:latin typeface="Times New Roman" pitchFamily="18" charset="0"/>
                <a:cs typeface="Times New Roman" pitchFamily="18" charset="0"/>
              </a:rPr>
            </a:br>
            <a:r>
              <a:rPr lang="ro-RO" sz="2200" b="1" dirty="0">
                <a:solidFill>
                  <a:srgbClr val="C00000"/>
                </a:solidFill>
                <a:latin typeface="Times New Roman" pitchFamily="18" charset="0"/>
                <a:cs typeface="Times New Roman" pitchFamily="18" charset="0"/>
              </a:rPr>
              <a:t>                                                                                                                                          </a:t>
            </a:r>
            <a:br>
              <a:rPr lang="ro-RO" sz="2200" b="1" dirty="0">
                <a:solidFill>
                  <a:srgbClr val="C00000"/>
                </a:solidFill>
                <a:latin typeface="Times New Roman" pitchFamily="18" charset="0"/>
                <a:cs typeface="Times New Roman" pitchFamily="18" charset="0"/>
              </a:rPr>
            </a:br>
            <a:r>
              <a:rPr lang="ro-RO" sz="2200" b="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a:t>
            </a:r>
            <a:br>
              <a:rPr lang="ro-RO" sz="2000" dirty="0"/>
            </a:br>
            <a:endParaRPr lang="ro-RO" sz="2000" b="1" dirty="0">
              <a:solidFill>
                <a:srgbClr val="C00000"/>
              </a:solidFill>
              <a:latin typeface="Times New Roman" pitchFamily="18" charset="0"/>
              <a:cs typeface="Times New Roman" pitchFamily="18" charset="0"/>
            </a:endParaRPr>
          </a:p>
        </p:txBody>
      </p:sp>
      <p:sp>
        <p:nvSpPr>
          <p:cNvPr id="5" name="Content Placeholder 4"/>
          <p:cNvSpPr>
            <a:spLocks noGrp="1"/>
          </p:cNvSpPr>
          <p:nvPr>
            <p:ph idx="1"/>
          </p:nvPr>
        </p:nvSpPr>
        <p:spPr>
          <a:xfrm>
            <a:off x="683568" y="2060848"/>
            <a:ext cx="8229600" cy="3888432"/>
          </a:xfrm>
        </p:spPr>
        <p:txBody>
          <a:bodyPr>
            <a:noAutofit/>
          </a:bodyPr>
          <a:lstStyle/>
          <a:p>
            <a:pPr>
              <a:buNone/>
            </a:pPr>
            <a:r>
              <a:rPr lang="it-IT" sz="2800" i="1" dirty="0">
                <a:solidFill>
                  <a:srgbClr val="C00000"/>
                </a:solidFill>
                <a:latin typeface="Times New Roman" pitchFamily="18" charset="0"/>
                <a:cs typeface="Times New Roman" pitchFamily="18" charset="0"/>
              </a:rPr>
              <a:t> </a:t>
            </a:r>
            <a:r>
              <a:rPr lang="ro-RO" sz="2800" i="1" dirty="0">
                <a:solidFill>
                  <a:srgbClr val="C00000"/>
                </a:solidFill>
                <a:latin typeface="Times New Roman" pitchFamily="18" charset="0"/>
                <a:cs typeface="Times New Roman" pitchFamily="18" charset="0"/>
              </a:rPr>
              <a:t>     </a:t>
            </a:r>
            <a:r>
              <a:rPr lang="it-IT" sz="2800" i="1" dirty="0">
                <a:solidFill>
                  <a:srgbClr val="C00000"/>
                </a:solidFill>
                <a:latin typeface="Times New Roman" pitchFamily="18" charset="0"/>
                <a:cs typeface="Times New Roman" pitchFamily="18" charset="0"/>
              </a:rPr>
              <a:t>“Dacă este descoperit profilul intelectual al unui  preşcolar și  se aplică un program educativ  special pentru stimularea inteligențelor  dominante , se vor genera premizele formării unui stil de </a:t>
            </a:r>
            <a:r>
              <a:rPr lang="en-US" sz="2800" i="1" dirty="0">
                <a:solidFill>
                  <a:srgbClr val="C00000"/>
                </a:solidFill>
                <a:latin typeface="Times New Roman" pitchFamily="18" charset="0"/>
                <a:cs typeface="Times New Roman" pitchFamily="18" charset="0"/>
              </a:rPr>
              <a:t>î</a:t>
            </a:r>
            <a:r>
              <a:rPr lang="it-IT" sz="2800" i="1" dirty="0">
                <a:solidFill>
                  <a:srgbClr val="C00000"/>
                </a:solidFill>
                <a:latin typeface="Times New Roman" pitchFamily="18" charset="0"/>
                <a:cs typeface="Times New Roman" pitchFamily="18" charset="0"/>
              </a:rPr>
              <a:t>nvățare adecvat </a:t>
            </a:r>
            <a:r>
              <a:rPr lang="en-US" sz="2800" i="1" dirty="0">
                <a:solidFill>
                  <a:srgbClr val="C00000"/>
                </a:solidFill>
                <a:latin typeface="Times New Roman" pitchFamily="18" charset="0"/>
                <a:cs typeface="Times New Roman" pitchFamily="18" charset="0"/>
              </a:rPr>
              <a:t>î</a:t>
            </a:r>
            <a:r>
              <a:rPr lang="it-IT" sz="2800" i="1" dirty="0">
                <a:solidFill>
                  <a:srgbClr val="C00000"/>
                </a:solidFill>
                <a:latin typeface="Times New Roman" pitchFamily="18" charset="0"/>
                <a:cs typeface="Times New Roman" pitchFamily="18" charset="0"/>
              </a:rPr>
              <a:t>n vederea identificării pote</a:t>
            </a:r>
            <a:r>
              <a:rPr lang="ro-RO" sz="2800" i="1" dirty="0">
                <a:solidFill>
                  <a:srgbClr val="C00000"/>
                </a:solidFill>
                <a:latin typeface="Times New Roman" pitchFamily="18" charset="0"/>
                <a:cs typeface="Times New Roman" pitchFamily="18" charset="0"/>
              </a:rPr>
              <a:t>nțialului individual și a dezvoltării acestuia prin  strategiile specifice inteligențelor multiple. </a:t>
            </a:r>
            <a:r>
              <a:rPr lang="it-IT" sz="2800" i="1" dirty="0">
                <a:solidFill>
                  <a:srgbClr val="C00000"/>
                </a:solidFill>
                <a:latin typeface="Times New Roman" pitchFamily="18" charset="0"/>
                <a:cs typeface="Times New Roman" pitchFamily="18" charset="0"/>
              </a:rPr>
              <a:t> ”</a:t>
            </a:r>
            <a:endParaRPr lang="ro-RO" sz="2800" dirty="0">
              <a:solidFill>
                <a:srgbClr val="C00000"/>
              </a:solidFill>
              <a:latin typeface="Times New Roman" pitchFamily="18" charset="0"/>
              <a:cs typeface="Times New Roman" pitchFamily="18" charset="0"/>
            </a:endParaRPr>
          </a:p>
        </p:txBody>
      </p:sp>
    </p:spTree>
  </p:cSld>
  <p:clrMapOvr>
    <a:masterClrMapping/>
  </p:clrMapOvr>
  <p:transition>
    <p:wedg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562074"/>
          </a:xfrm>
        </p:spPr>
        <p:txBody>
          <a:bodyPr>
            <a:normAutofit/>
          </a:bodyPr>
          <a:lstStyle/>
          <a:p>
            <a:br>
              <a:rPr lang="en-US" sz="900" dirty="0"/>
            </a:br>
            <a:endParaRPr lang="ro-RO" sz="900" dirty="0"/>
          </a:p>
        </p:txBody>
      </p:sp>
      <p:graphicFrame>
        <p:nvGraphicFramePr>
          <p:cNvPr id="4" name="Content Placeholder 3"/>
          <p:cNvGraphicFramePr>
            <a:graphicFrameLocks noGrp="1"/>
          </p:cNvGraphicFramePr>
          <p:nvPr>
            <p:ph idx="1"/>
          </p:nvPr>
        </p:nvGraphicFramePr>
        <p:xfrm>
          <a:off x="1115616" y="1592457"/>
          <a:ext cx="7499349" cy="1955800"/>
        </p:xfrm>
        <a:graphic>
          <a:graphicData uri="http://schemas.openxmlformats.org/drawingml/2006/table">
            <a:tbl>
              <a:tblPr firstRow="1" bandRow="1">
                <a:tableStyleId>{5940675A-B579-460E-94D1-54222C63F5DA}</a:tableStyleId>
              </a:tblPr>
              <a:tblGrid>
                <a:gridCol w="2560836">
                  <a:extLst>
                    <a:ext uri="{9D8B030D-6E8A-4147-A177-3AD203B41FA5}">
                      <a16:colId xmlns:a16="http://schemas.microsoft.com/office/drawing/2014/main" val="20000"/>
                    </a:ext>
                  </a:extLst>
                </a:gridCol>
                <a:gridCol w="2808312">
                  <a:extLst>
                    <a:ext uri="{9D8B030D-6E8A-4147-A177-3AD203B41FA5}">
                      <a16:colId xmlns:a16="http://schemas.microsoft.com/office/drawing/2014/main" val="20001"/>
                    </a:ext>
                  </a:extLst>
                </a:gridCol>
                <a:gridCol w="2130201">
                  <a:extLst>
                    <a:ext uri="{9D8B030D-6E8A-4147-A177-3AD203B41FA5}">
                      <a16:colId xmlns:a16="http://schemas.microsoft.com/office/drawing/2014/main" val="20002"/>
                    </a:ext>
                  </a:extLst>
                </a:gridCol>
              </a:tblGrid>
              <a:tr h="370840">
                <a:tc>
                  <a:txBody>
                    <a:bodyPr/>
                    <a:lstStyle/>
                    <a:p>
                      <a:pPr algn="ctr"/>
                      <a:r>
                        <a:rPr lang="ro-RO" sz="1400" b="1" dirty="0">
                          <a:solidFill>
                            <a:srgbClr val="C00000"/>
                          </a:solidFill>
                          <a:latin typeface="Times New Roman" pitchFamily="18" charset="0"/>
                          <a:cs typeface="Times New Roman" pitchFamily="18" charset="0"/>
                        </a:rPr>
                        <a:t>A.D.E.</a:t>
                      </a: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tc>
                  <a:txBody>
                    <a:bodyPr/>
                    <a:lstStyle/>
                    <a:p>
                      <a:pPr algn="ctr"/>
                      <a:r>
                        <a:rPr lang="ro-RO" sz="1400" b="1" dirty="0">
                          <a:solidFill>
                            <a:srgbClr val="C00000"/>
                          </a:solidFill>
                          <a:latin typeface="Times New Roman" pitchFamily="18" charset="0"/>
                          <a:cs typeface="Times New Roman" pitchFamily="18" charset="0"/>
                        </a:rPr>
                        <a:t>A.L.A.</a:t>
                      </a: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tc>
                  <a:txBody>
                    <a:bodyPr/>
                    <a:lstStyle/>
                    <a:p>
                      <a:pPr algn="ctr"/>
                      <a:r>
                        <a:rPr lang="en-US" sz="1400" b="1" dirty="0">
                          <a:solidFill>
                            <a:srgbClr val="C00000"/>
                          </a:solidFill>
                          <a:latin typeface="Times New Roman" pitchFamily="18" charset="0"/>
                          <a:cs typeface="Times New Roman" pitchFamily="18" charset="0"/>
                        </a:rPr>
                        <a:t>A.L.A. II </a:t>
                      </a:r>
                      <a:endParaRPr lang="ro-RO" sz="1400" b="1" dirty="0">
                        <a:solidFill>
                          <a:srgbClr val="C00000"/>
                        </a:solidFill>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r>
                        <a:rPr lang="ro-RO" sz="1400" dirty="0">
                          <a:latin typeface="Times New Roman" pitchFamily="18" charset="0"/>
                          <a:cs typeface="Times New Roman" pitchFamily="18" charset="0"/>
                        </a:rPr>
                        <a:t>D.L.C. </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Sunete</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silabe</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toate</a:t>
                      </a:r>
                      <a:r>
                        <a:rPr lang="en-US" sz="1400" dirty="0">
                          <a:latin typeface="Times New Roman" pitchFamily="18" charset="0"/>
                          <a:cs typeface="Times New Roman" pitchFamily="18" charset="0"/>
                        </a:rPr>
                        <a:t>,</a:t>
                      </a:r>
                      <a:r>
                        <a:rPr lang="ro-RO" sz="1400" dirty="0">
                          <a:latin typeface="Times New Roman" pitchFamily="18" charset="0"/>
                          <a:cs typeface="Times New Roman" pitchFamily="18" charset="0"/>
                        </a:rPr>
                        <a:t> / </a:t>
                      </a:r>
                      <a:endParaRPr lang="en-US" sz="1400" dirty="0">
                        <a:latin typeface="Times New Roman" pitchFamily="18" charset="0"/>
                        <a:cs typeface="Times New Roman" pitchFamily="18" charset="0"/>
                      </a:endParaRPr>
                    </a:p>
                    <a:p>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În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cuvinte</a:t>
                      </a:r>
                      <a:r>
                        <a:rPr lang="en-US" sz="1400" dirty="0">
                          <a:latin typeface="Times New Roman" pitchFamily="18" charset="0"/>
                          <a:cs typeface="Times New Roman" pitchFamily="18" charset="0"/>
                        </a:rPr>
                        <a:t> au </a:t>
                      </a:r>
                      <a:r>
                        <a:rPr lang="en-US" sz="1400" dirty="0" err="1">
                          <a:latin typeface="Times New Roman" pitchFamily="18" charset="0"/>
                          <a:cs typeface="Times New Roman" pitchFamily="18" charset="0"/>
                        </a:rPr>
                        <a:t>fost</a:t>
                      </a:r>
                      <a:r>
                        <a:rPr lang="en-US" sz="1400" dirty="0">
                          <a:latin typeface="Times New Roman" pitchFamily="18" charset="0"/>
                          <a:cs typeface="Times New Roman" pitchFamily="18" charset="0"/>
                        </a:rPr>
                        <a:t> legate..</a:t>
                      </a:r>
                      <a:r>
                        <a:rPr lang="ro-RO" sz="1400" dirty="0">
                          <a:latin typeface="Times New Roman" pitchFamily="18" charset="0"/>
                          <a:cs typeface="Times New Roman" pitchFamily="18" charset="0"/>
                        </a:rPr>
                        <a:t>”</a:t>
                      </a:r>
                      <a:r>
                        <a:rPr lang="en-US" sz="1400" dirty="0">
                          <a:latin typeface="Times New Roman" pitchFamily="18" charset="0"/>
                          <a:cs typeface="Times New Roman" pitchFamily="18" charset="0"/>
                        </a:rPr>
                        <a:t> </a:t>
                      </a:r>
                    </a:p>
                    <a:p>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joc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exercițiu</a:t>
                      </a:r>
                      <a:endParaRPr lang="ro-RO" sz="1400" dirty="0">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tc rowSpan="2">
                  <a:txBody>
                    <a:bodyPr/>
                    <a:lstStyle/>
                    <a:p>
                      <a:pPr>
                        <a:buNone/>
                      </a:pPr>
                      <a:r>
                        <a:rPr lang="en-US" sz="1400" dirty="0" err="1">
                          <a:latin typeface="Times New Roman" pitchFamily="18" charset="0"/>
                          <a:cs typeface="Times New Roman" pitchFamily="18" charset="0"/>
                        </a:rPr>
                        <a:t>Bibliotecă</a:t>
                      </a:r>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Găsește</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litera</a:t>
                      </a:r>
                      <a:r>
                        <a:rPr lang="en-US" sz="1400" dirty="0">
                          <a:latin typeface="Times New Roman" pitchFamily="18" charset="0"/>
                          <a:cs typeface="Times New Roman" pitchFamily="18" charset="0"/>
                        </a:rPr>
                        <a:t>”</a:t>
                      </a:r>
                    </a:p>
                    <a:p>
                      <a:pPr>
                        <a:buNone/>
                      </a:pPr>
                      <a:r>
                        <a:rPr lang="en-US" sz="1400" dirty="0">
                          <a:latin typeface="Times New Roman" pitchFamily="18" charset="0"/>
                          <a:cs typeface="Times New Roman" pitchFamily="18" charset="0"/>
                        </a:rPr>
                        <a:t>                      </a:t>
                      </a:r>
                      <a:r>
                        <a:rPr lang="ro-RO" sz="1400" dirty="0">
                          <a:latin typeface="Times New Roman" pitchFamily="18" charset="0"/>
                          <a:cs typeface="Times New Roman" pitchFamily="18" charset="0"/>
                        </a:rPr>
                        <a:t>- fișă de lucru</a:t>
                      </a:r>
                    </a:p>
                    <a:p>
                      <a:pPr>
                        <a:buNone/>
                      </a:pPr>
                      <a:r>
                        <a:rPr lang="en-US" sz="1400" dirty="0" err="1">
                          <a:latin typeface="Times New Roman" pitchFamily="18" charset="0"/>
                          <a:cs typeface="Times New Roman" pitchFamily="18" charset="0"/>
                        </a:rPr>
                        <a:t>Artă</a:t>
                      </a:r>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Colorează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literele</a:t>
                      </a:r>
                      <a:r>
                        <a:rPr lang="en-US" sz="1400" dirty="0">
                          <a:latin typeface="Times New Roman" pitchFamily="18" charset="0"/>
                          <a:cs typeface="Times New Roman" pitchFamily="18" charset="0"/>
                        </a:rPr>
                        <a:t>”-</a:t>
                      </a:r>
                      <a:r>
                        <a:rPr lang="en-US" sz="1400" dirty="0" err="1">
                          <a:latin typeface="Times New Roman" pitchFamily="18" charset="0"/>
                          <a:cs typeface="Times New Roman" pitchFamily="18" charset="0"/>
                        </a:rPr>
                        <a:t>desen</a:t>
                      </a:r>
                      <a:r>
                        <a:rPr lang="en-US" sz="1400" b="1" dirty="0">
                          <a:latin typeface="Times New Roman" pitchFamily="18" charset="0"/>
                          <a:cs typeface="Times New Roman" pitchFamily="18" charset="0"/>
                        </a:rPr>
                        <a:t>  </a:t>
                      </a:r>
                      <a:endParaRPr lang="ro-RO" sz="1400" dirty="0">
                        <a:latin typeface="Times New Roman" pitchFamily="18" charset="0"/>
                        <a:cs typeface="Times New Roman" pitchFamily="18" charset="0"/>
                      </a:endParaRPr>
                    </a:p>
                    <a:p>
                      <a:pPr>
                        <a:buNone/>
                      </a:pPr>
                      <a:r>
                        <a:rPr lang="en-US" sz="1400" dirty="0" err="1">
                          <a:latin typeface="Times New Roman" pitchFamily="18" charset="0"/>
                          <a:cs typeface="Times New Roman" pitchFamily="18" charset="0"/>
                        </a:rPr>
                        <a:t>Nisip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apă</a:t>
                      </a:r>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Modelează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litere</a:t>
                      </a:r>
                      <a:r>
                        <a:rPr lang="en-US" sz="1400" dirty="0">
                          <a:latin typeface="Times New Roman" pitchFamily="18" charset="0"/>
                          <a:cs typeface="Times New Roman" pitchFamily="18" charset="0"/>
                        </a:rPr>
                        <a:t>”</a:t>
                      </a:r>
                      <a:r>
                        <a:rPr lang="en-US" sz="1400" b="1" dirty="0">
                          <a:latin typeface="Times New Roman" pitchFamily="18" charset="0"/>
                          <a:cs typeface="Times New Roman" pitchFamily="18" charset="0"/>
                        </a:rPr>
                        <a:t> </a:t>
                      </a:r>
                      <a:endParaRPr lang="ro-RO" sz="1400" dirty="0">
                        <a:latin typeface="Times New Roman" pitchFamily="18" charset="0"/>
                        <a:cs typeface="Times New Roman" pitchFamily="18" charset="0"/>
                      </a:endParaRPr>
                    </a:p>
                    <a:p>
                      <a:endParaRPr lang="ro-RO" sz="1400" dirty="0">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err="1">
                          <a:latin typeface="Times New Roman" pitchFamily="18" charset="0"/>
                          <a:cs typeface="Times New Roman" pitchFamily="18" charset="0"/>
                        </a:rPr>
                        <a:t>Activitate</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ditractivă</a:t>
                      </a:r>
                      <a:r>
                        <a:rPr lang="en-US" sz="1400" dirty="0">
                          <a:latin typeface="Times New Roman" pitchFamily="18" charset="0"/>
                          <a:cs typeface="Times New Roman" pitchFamily="18" charset="0"/>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latin typeface="Times New Roman" pitchFamily="18" charset="0"/>
                          <a:cs typeface="Times New Roman" pitchFamily="18" charset="0"/>
                        </a:rPr>
                        <a:t>“</a:t>
                      </a:r>
                      <a:r>
                        <a:rPr lang="en-US" sz="1400" dirty="0" err="1">
                          <a:latin typeface="Times New Roman" pitchFamily="18" charset="0"/>
                          <a:cs typeface="Times New Roman" pitchFamily="18" charset="0"/>
                        </a:rPr>
                        <a:t>Pe</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covor</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noi</a:t>
                      </a:r>
                      <a:r>
                        <a:rPr lang="en-US" sz="1400" dirty="0">
                          <a:latin typeface="Times New Roman" pitchFamily="18" charset="0"/>
                          <a:cs typeface="Times New Roman" pitchFamily="18" charset="0"/>
                        </a:rPr>
                        <a:t> ne-</a:t>
                      </a:r>
                      <a:r>
                        <a:rPr lang="en-US" sz="1400" dirty="0" err="1">
                          <a:latin typeface="Times New Roman" pitchFamily="18" charset="0"/>
                          <a:cs typeface="Times New Roman" pitchFamily="18" charset="0"/>
                        </a:rPr>
                        <a:t>așezăm</a:t>
                      </a:r>
                      <a:r>
                        <a:rPr lang="en-US" sz="1400" dirty="0">
                          <a:latin typeface="Times New Roman" pitchFamily="18" charset="0"/>
                          <a:cs typeface="Times New Roman" pitchFamily="18" charset="0"/>
                        </a:rPr>
                        <a:t>,</a:t>
                      </a:r>
                      <a:r>
                        <a:rPr lang="ro-RO" sz="1400" dirty="0">
                          <a:latin typeface="Times New Roman" pitchFamily="18" charset="0"/>
                          <a:cs typeface="Times New Roman" pitchFamily="18" charset="0"/>
                        </a:rPr>
                        <a:t>,/ </a:t>
                      </a:r>
                      <a:endParaRPr lang="en-US" sz="1400" dirty="0">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latin typeface="Times New Roman" pitchFamily="18" charset="0"/>
                          <a:cs typeface="Times New Roman" pitchFamily="18" charset="0"/>
                        </a:rPr>
                        <a:t>   </a:t>
                      </a:r>
                      <a:r>
                        <a:rPr lang="ro-RO" sz="1400" dirty="0">
                          <a:latin typeface="Times New Roman" pitchFamily="18" charset="0"/>
                          <a:cs typeface="Times New Roman" pitchFamily="18" charset="0"/>
                        </a:rPr>
                        <a:t>I</a:t>
                      </a:r>
                      <a:r>
                        <a:rPr lang="en-US" sz="1400" dirty="0" err="1">
                          <a:latin typeface="Times New Roman" pitchFamily="18" charset="0"/>
                          <a:cs typeface="Times New Roman" pitchFamily="18" charset="0"/>
                        </a:rPr>
                        <a:t>ute</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litere</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formăm</a:t>
                      </a:r>
                      <a:r>
                        <a:rPr lang="en-US" sz="1400" dirty="0">
                          <a:latin typeface="Times New Roman" pitchFamily="18" charset="0"/>
                          <a:cs typeface="Times New Roman" pitchFamily="18" charset="0"/>
                        </a:rPr>
                        <a:t> !”</a:t>
                      </a:r>
                      <a:r>
                        <a:rPr lang="ro-RO" sz="1400" dirty="0">
                          <a:latin typeface="Times New Roman" pitchFamily="18" charset="0"/>
                          <a:cs typeface="Times New Roman" pitchFamily="18" charset="0"/>
                        </a:rPr>
                        <a:t>.</a:t>
                      </a:r>
                      <a:endParaRPr lang="en-US" sz="1400" dirty="0">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dirty="0">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o-RO" sz="1400" dirty="0">
                        <a:latin typeface="Times New Roman" pitchFamily="18" charset="0"/>
                        <a:cs typeface="Times New Roman" pitchFamily="18" charset="0"/>
                      </a:endParaRPr>
                    </a:p>
                    <a:p>
                      <a:endParaRPr lang="en-US" sz="1400" dirty="0">
                        <a:latin typeface="Times New Roman" pitchFamily="18" charset="0"/>
                        <a:cs typeface="Times New Roman" pitchFamily="18" charset="0"/>
                      </a:endParaRPr>
                    </a:p>
                    <a:p>
                      <a:endParaRPr lang="ro-RO" sz="1400" dirty="0">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extLst>
                  <a:ext uri="{0D108BD9-81ED-4DB2-BD59-A6C34878D82A}">
                    <a16:rowId xmlns:a16="http://schemas.microsoft.com/office/drawing/2014/main" val="10001"/>
                  </a:ext>
                </a:extLst>
              </a:tr>
              <a:tr h="481816">
                <a:tc>
                  <a:txBody>
                    <a:bodyPr/>
                    <a:lstStyle/>
                    <a:p>
                      <a:r>
                        <a:rPr lang="en-US" sz="1400" dirty="0">
                          <a:latin typeface="Times New Roman" pitchFamily="18" charset="0"/>
                          <a:cs typeface="Times New Roman" pitchFamily="18" charset="0"/>
                        </a:rPr>
                        <a:t>D.P.M. : D.M.B  </a:t>
                      </a:r>
                      <a:r>
                        <a:rPr lang="en-US" sz="1400" dirty="0" err="1">
                          <a:latin typeface="Times New Roman" pitchFamily="18" charset="0"/>
                          <a:cs typeface="Times New Roman" pitchFamily="18" charset="0"/>
                        </a:rPr>
                        <a:t>mers</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în</a:t>
                      </a:r>
                      <a:r>
                        <a:rPr lang="en-US" sz="1400" dirty="0">
                          <a:latin typeface="Times New Roman" pitchFamily="18" charset="0"/>
                          <a:cs typeface="Times New Roman" pitchFamily="18" charset="0"/>
                        </a:rPr>
                        <a:t>  </a:t>
                      </a:r>
                    </a:p>
                    <a:p>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echilibru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Mergi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pe</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literă</a:t>
                      </a:r>
                      <a:r>
                        <a:rPr lang="en-US" sz="1400" dirty="0">
                          <a:latin typeface="Times New Roman" pitchFamily="18" charset="0"/>
                          <a:cs typeface="Times New Roman" pitchFamily="18" charset="0"/>
                        </a:rPr>
                        <a:t>”</a:t>
                      </a:r>
                      <a:endParaRPr lang="ro-RO" sz="1400" dirty="0">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tc vMerge="1">
                  <a:txBody>
                    <a:bodyPr/>
                    <a:lstStyle/>
                    <a:p>
                      <a:endParaRPr lang="ro-RO" sz="1400">
                        <a:latin typeface="Times New Roman" pitchFamily="18" charset="0"/>
                        <a:cs typeface="Times New Roman" pitchFamily="18" charset="0"/>
                      </a:endParaRPr>
                    </a:p>
                  </a:txBody>
                  <a:tcPr/>
                </a:tc>
                <a:tc vMerge="1">
                  <a:txBody>
                    <a:bodyPr/>
                    <a:lstStyle/>
                    <a:p>
                      <a:endParaRPr lang="ro-RO" sz="1400" dirty="0">
                        <a:latin typeface="Times New Roman" pitchFamily="18" charset="0"/>
                        <a:cs typeface="Times New Roman" pitchFamily="18" charset="0"/>
                      </a:endParaRPr>
                    </a:p>
                  </a:txBody>
                  <a:tcPr/>
                </a:tc>
                <a:extLst>
                  <a:ext uri="{0D108BD9-81ED-4DB2-BD59-A6C34878D82A}">
                    <a16:rowId xmlns:a16="http://schemas.microsoft.com/office/drawing/2014/main" val="10002"/>
                  </a:ext>
                </a:extLst>
              </a:tr>
            </a:tbl>
          </a:graphicData>
        </a:graphic>
      </p:graphicFrame>
      <p:sp>
        <p:nvSpPr>
          <p:cNvPr id="7" name="Rectangle 6"/>
          <p:cNvSpPr/>
          <p:nvPr/>
        </p:nvSpPr>
        <p:spPr>
          <a:xfrm>
            <a:off x="1979712" y="476672"/>
            <a:ext cx="6408712" cy="369332"/>
          </a:xfrm>
          <a:prstGeom prst="rect">
            <a:avLst/>
          </a:prstGeom>
        </p:spPr>
        <p:txBody>
          <a:bodyPr wrap="square">
            <a:spAutoFit/>
          </a:bodyPr>
          <a:lstStyle/>
          <a:p>
            <a:pPr algn="ctr"/>
            <a:r>
              <a:rPr lang="en-US" b="1" dirty="0" err="1">
                <a:solidFill>
                  <a:srgbClr val="C00000"/>
                </a:solidFill>
                <a:latin typeface="Times New Roman" pitchFamily="18" charset="0"/>
                <a:cs typeface="Times New Roman" pitchFamily="18" charset="0"/>
              </a:rPr>
              <a:t>Activit</a:t>
            </a:r>
            <a:r>
              <a:rPr lang="ro-RO" b="1" dirty="0">
                <a:solidFill>
                  <a:srgbClr val="C00000"/>
                </a:solidFill>
                <a:latin typeface="Times New Roman" pitchFamily="18" charset="0"/>
                <a:cs typeface="Times New Roman" pitchFamily="18" charset="0"/>
              </a:rPr>
              <a:t>ăți de dezvoltare a inteligenței lingvistice </a:t>
            </a:r>
            <a:endParaRPr lang="ro-RO" dirty="0"/>
          </a:p>
        </p:txBody>
      </p:sp>
      <p:sp>
        <p:nvSpPr>
          <p:cNvPr id="8" name="Rectangle 7"/>
          <p:cNvSpPr/>
          <p:nvPr/>
        </p:nvSpPr>
        <p:spPr>
          <a:xfrm>
            <a:off x="1115616" y="908720"/>
            <a:ext cx="7128792" cy="861774"/>
          </a:xfrm>
          <a:prstGeom prst="rect">
            <a:avLst/>
          </a:prstGeom>
        </p:spPr>
        <p:txBody>
          <a:bodyPr wrap="square">
            <a:spAutoFit/>
          </a:bodyPr>
          <a:lstStyle/>
          <a:p>
            <a:pPr>
              <a:buNone/>
            </a:pPr>
            <a:r>
              <a:rPr lang="ro-RO" dirty="0">
                <a:solidFill>
                  <a:srgbClr val="C00000"/>
                </a:solidFill>
                <a:latin typeface="Times New Roman" pitchFamily="18" charset="0"/>
                <a:cs typeface="Times New Roman" pitchFamily="18" charset="0"/>
              </a:rPr>
              <a:t> </a:t>
            </a:r>
            <a:r>
              <a:rPr lang="ro-RO" sz="1600" b="1" dirty="0">
                <a:solidFill>
                  <a:srgbClr val="C00000"/>
                </a:solidFill>
                <a:latin typeface="Times New Roman" pitchFamily="18" charset="0"/>
                <a:cs typeface="Times New Roman" pitchFamily="18" charset="0"/>
              </a:rPr>
              <a:t>1) </a:t>
            </a:r>
            <a:r>
              <a:rPr lang="en-US" sz="1600" b="1" dirty="0">
                <a:solidFill>
                  <a:srgbClr val="C00000"/>
                </a:solidFill>
                <a:latin typeface="Times New Roman" pitchFamily="18" charset="0"/>
                <a:cs typeface="Times New Roman" pitchFamily="18" charset="0"/>
              </a:rPr>
              <a:t>„</a:t>
            </a:r>
            <a:r>
              <a:rPr lang="en-US" sz="1600" b="1" dirty="0" err="1">
                <a:solidFill>
                  <a:srgbClr val="C00000"/>
                </a:solidFill>
                <a:latin typeface="Times New Roman" pitchFamily="18" charset="0"/>
                <a:cs typeface="Times New Roman" pitchFamily="18" charset="0"/>
              </a:rPr>
              <a:t>Sunete</a:t>
            </a:r>
            <a:r>
              <a:rPr lang="en-US" sz="1600" b="1" dirty="0">
                <a:solidFill>
                  <a:srgbClr val="C00000"/>
                </a:solidFill>
                <a:latin typeface="Times New Roman" pitchFamily="18" charset="0"/>
                <a:cs typeface="Times New Roman" pitchFamily="18" charset="0"/>
              </a:rPr>
              <a:t> ,</a:t>
            </a:r>
            <a:r>
              <a:rPr lang="en-US" sz="1600" b="1" dirty="0" err="1">
                <a:solidFill>
                  <a:srgbClr val="C00000"/>
                </a:solidFill>
                <a:latin typeface="Times New Roman" pitchFamily="18" charset="0"/>
                <a:cs typeface="Times New Roman" pitchFamily="18" charset="0"/>
              </a:rPr>
              <a:t>silabe</a:t>
            </a:r>
            <a:r>
              <a:rPr lang="en-US" sz="1600" b="1" dirty="0">
                <a:solidFill>
                  <a:srgbClr val="C00000"/>
                </a:solidFill>
                <a:latin typeface="Times New Roman" pitchFamily="18" charset="0"/>
                <a:cs typeface="Times New Roman" pitchFamily="18" charset="0"/>
              </a:rPr>
              <a:t> </a:t>
            </a:r>
            <a:r>
              <a:rPr lang="en-US" sz="1600" b="1" dirty="0" err="1">
                <a:solidFill>
                  <a:srgbClr val="C00000"/>
                </a:solidFill>
                <a:latin typeface="Times New Roman" pitchFamily="18" charset="0"/>
                <a:cs typeface="Times New Roman" pitchFamily="18" charset="0"/>
              </a:rPr>
              <a:t>toate</a:t>
            </a:r>
            <a:r>
              <a:rPr lang="en-US" sz="1600" b="1" dirty="0">
                <a:solidFill>
                  <a:srgbClr val="C00000"/>
                </a:solidFill>
                <a:latin typeface="Times New Roman" pitchFamily="18" charset="0"/>
                <a:cs typeface="Times New Roman" pitchFamily="18" charset="0"/>
              </a:rPr>
              <a:t>, </a:t>
            </a:r>
            <a:r>
              <a:rPr lang="en-US" sz="1600" b="1" dirty="0" err="1">
                <a:solidFill>
                  <a:srgbClr val="C00000"/>
                </a:solidFill>
                <a:latin typeface="Times New Roman" pitchFamily="18" charset="0"/>
                <a:cs typeface="Times New Roman" pitchFamily="18" charset="0"/>
              </a:rPr>
              <a:t>în</a:t>
            </a:r>
            <a:r>
              <a:rPr lang="en-US" sz="1600" b="1" dirty="0">
                <a:solidFill>
                  <a:srgbClr val="C00000"/>
                </a:solidFill>
                <a:latin typeface="Times New Roman" pitchFamily="18" charset="0"/>
                <a:cs typeface="Times New Roman" pitchFamily="18" charset="0"/>
              </a:rPr>
              <a:t> </a:t>
            </a:r>
            <a:r>
              <a:rPr lang="en-US" sz="1600" b="1" dirty="0" err="1">
                <a:solidFill>
                  <a:srgbClr val="C00000"/>
                </a:solidFill>
                <a:latin typeface="Times New Roman" pitchFamily="18" charset="0"/>
                <a:cs typeface="Times New Roman" pitchFamily="18" charset="0"/>
              </a:rPr>
              <a:t>cuvinte</a:t>
            </a:r>
            <a:r>
              <a:rPr lang="en-US" sz="1600" b="1" dirty="0">
                <a:solidFill>
                  <a:srgbClr val="C00000"/>
                </a:solidFill>
                <a:latin typeface="Times New Roman" pitchFamily="18" charset="0"/>
                <a:cs typeface="Times New Roman" pitchFamily="18" charset="0"/>
              </a:rPr>
              <a:t> au </a:t>
            </a:r>
            <a:r>
              <a:rPr lang="en-US" sz="1600" b="1" dirty="0" err="1">
                <a:solidFill>
                  <a:srgbClr val="C00000"/>
                </a:solidFill>
                <a:latin typeface="Times New Roman" pitchFamily="18" charset="0"/>
                <a:cs typeface="Times New Roman" pitchFamily="18" charset="0"/>
              </a:rPr>
              <a:t>fost</a:t>
            </a:r>
            <a:r>
              <a:rPr lang="en-US" sz="1600" b="1" dirty="0">
                <a:solidFill>
                  <a:srgbClr val="C00000"/>
                </a:solidFill>
                <a:latin typeface="Times New Roman" pitchFamily="18" charset="0"/>
                <a:cs typeface="Times New Roman" pitchFamily="18" charset="0"/>
              </a:rPr>
              <a:t> legate, /</a:t>
            </a:r>
            <a:endParaRPr lang="ro-RO" sz="1600" b="1" dirty="0">
              <a:solidFill>
                <a:srgbClr val="C00000"/>
              </a:solidFill>
              <a:latin typeface="Times New Roman" pitchFamily="18" charset="0"/>
              <a:cs typeface="Times New Roman" pitchFamily="18" charset="0"/>
            </a:endParaRPr>
          </a:p>
          <a:p>
            <a:pPr>
              <a:buNone/>
            </a:pPr>
            <a:r>
              <a:rPr lang="ro-RO" sz="1600" b="1" dirty="0">
                <a:solidFill>
                  <a:srgbClr val="C00000"/>
                </a:solidFill>
                <a:latin typeface="Times New Roman" pitchFamily="18" charset="0"/>
                <a:cs typeface="Times New Roman" pitchFamily="18" charset="0"/>
              </a:rPr>
              <a:t>        </a:t>
            </a:r>
            <a:r>
              <a:rPr lang="en-US" sz="1600" b="1" dirty="0" err="1">
                <a:solidFill>
                  <a:srgbClr val="C00000"/>
                </a:solidFill>
                <a:latin typeface="Times New Roman" pitchFamily="18" charset="0"/>
                <a:cs typeface="Times New Roman" pitchFamily="18" charset="0"/>
              </a:rPr>
              <a:t>Istețel</a:t>
            </a:r>
            <a:r>
              <a:rPr lang="en-US" sz="1600" b="1" dirty="0">
                <a:solidFill>
                  <a:srgbClr val="C00000"/>
                </a:solidFill>
                <a:latin typeface="Times New Roman" pitchFamily="18" charset="0"/>
                <a:cs typeface="Times New Roman" pitchFamily="18" charset="0"/>
              </a:rPr>
              <a:t> le </a:t>
            </a:r>
            <a:r>
              <a:rPr lang="en-US" sz="1600" b="1" dirty="0" err="1">
                <a:solidFill>
                  <a:srgbClr val="C00000"/>
                </a:solidFill>
                <a:latin typeface="Times New Roman" pitchFamily="18" charset="0"/>
                <a:cs typeface="Times New Roman" pitchFamily="18" charset="0"/>
              </a:rPr>
              <a:t>știe</a:t>
            </a:r>
            <a:r>
              <a:rPr lang="en-US" sz="1600" b="1" dirty="0">
                <a:solidFill>
                  <a:srgbClr val="C00000"/>
                </a:solidFill>
                <a:latin typeface="Times New Roman" pitchFamily="18" charset="0"/>
                <a:cs typeface="Times New Roman" pitchFamily="18" charset="0"/>
              </a:rPr>
              <a:t> </a:t>
            </a:r>
            <a:r>
              <a:rPr lang="en-US" sz="1600" b="1" dirty="0" err="1">
                <a:solidFill>
                  <a:srgbClr val="C00000"/>
                </a:solidFill>
                <a:latin typeface="Times New Roman" pitchFamily="18" charset="0"/>
                <a:cs typeface="Times New Roman" pitchFamily="18" charset="0"/>
              </a:rPr>
              <a:t>bine</a:t>
            </a:r>
            <a:r>
              <a:rPr lang="en-US" sz="1600" b="1" dirty="0">
                <a:solidFill>
                  <a:srgbClr val="C00000"/>
                </a:solidFill>
                <a:latin typeface="Times New Roman" pitchFamily="18" charset="0"/>
                <a:cs typeface="Times New Roman" pitchFamily="18" charset="0"/>
              </a:rPr>
              <a:t>, </a:t>
            </a:r>
            <a:r>
              <a:rPr lang="en-US" sz="1600" b="1" dirty="0" err="1">
                <a:solidFill>
                  <a:srgbClr val="C00000"/>
                </a:solidFill>
                <a:latin typeface="Times New Roman" pitchFamily="18" charset="0"/>
                <a:cs typeface="Times New Roman" pitchFamily="18" charset="0"/>
              </a:rPr>
              <a:t>te</a:t>
            </a:r>
            <a:r>
              <a:rPr lang="en-US" sz="1600" b="1" dirty="0">
                <a:solidFill>
                  <a:srgbClr val="C00000"/>
                </a:solidFill>
                <a:latin typeface="Times New Roman" pitchFamily="18" charset="0"/>
                <a:cs typeface="Times New Roman" pitchFamily="18" charset="0"/>
              </a:rPr>
              <a:t> </a:t>
            </a:r>
            <a:r>
              <a:rPr lang="en-US" sz="1600" b="1" dirty="0" err="1">
                <a:solidFill>
                  <a:srgbClr val="C00000"/>
                </a:solidFill>
                <a:latin typeface="Times New Roman" pitchFamily="18" charset="0"/>
                <a:cs typeface="Times New Roman" pitchFamily="18" charset="0"/>
              </a:rPr>
              <a:t>învață</a:t>
            </a:r>
            <a:r>
              <a:rPr lang="en-US" sz="1600" b="1" dirty="0">
                <a:solidFill>
                  <a:srgbClr val="C00000"/>
                </a:solidFill>
                <a:latin typeface="Times New Roman" pitchFamily="18" charset="0"/>
                <a:cs typeface="Times New Roman" pitchFamily="18" charset="0"/>
              </a:rPr>
              <a:t> </a:t>
            </a:r>
            <a:r>
              <a:rPr lang="en-US" sz="1600" b="1" dirty="0" err="1">
                <a:solidFill>
                  <a:srgbClr val="C00000"/>
                </a:solidFill>
                <a:latin typeface="Times New Roman" pitchFamily="18" charset="0"/>
                <a:cs typeface="Times New Roman" pitchFamily="18" charset="0"/>
              </a:rPr>
              <a:t>și</a:t>
            </a:r>
            <a:r>
              <a:rPr lang="en-US" sz="1600" b="1" dirty="0">
                <a:solidFill>
                  <a:srgbClr val="C00000"/>
                </a:solidFill>
                <a:latin typeface="Times New Roman" pitchFamily="18" charset="0"/>
                <a:cs typeface="Times New Roman" pitchFamily="18" charset="0"/>
              </a:rPr>
              <a:t> </a:t>
            </a:r>
            <a:r>
              <a:rPr lang="en-US" sz="1600" b="1" dirty="0" err="1">
                <a:solidFill>
                  <a:srgbClr val="C00000"/>
                </a:solidFill>
                <a:latin typeface="Times New Roman" pitchFamily="18" charset="0"/>
                <a:cs typeface="Times New Roman" pitchFamily="18" charset="0"/>
              </a:rPr>
              <a:t>pe</a:t>
            </a:r>
            <a:r>
              <a:rPr lang="en-US" sz="1600" b="1" dirty="0">
                <a:solidFill>
                  <a:srgbClr val="C00000"/>
                </a:solidFill>
                <a:latin typeface="Times New Roman" pitchFamily="18" charset="0"/>
                <a:cs typeface="Times New Roman" pitchFamily="18" charset="0"/>
              </a:rPr>
              <a:t> tine! ” </a:t>
            </a:r>
            <a:r>
              <a:rPr lang="ro-RO" sz="1600" b="1" dirty="0">
                <a:solidFill>
                  <a:srgbClr val="C00000"/>
                </a:solidFill>
                <a:latin typeface="Times New Roman" pitchFamily="18" charset="0"/>
                <a:cs typeface="Times New Roman" pitchFamily="18" charset="0"/>
              </a:rPr>
              <a:t>.</a:t>
            </a:r>
            <a:r>
              <a:rPr lang="en-US" sz="1600" b="1" dirty="0">
                <a:solidFill>
                  <a:srgbClr val="C00000"/>
                </a:solidFill>
                <a:latin typeface="Times New Roman" pitchFamily="18" charset="0"/>
                <a:cs typeface="Times New Roman" pitchFamily="18" charset="0"/>
              </a:rPr>
              <a:t>       </a:t>
            </a:r>
          </a:p>
          <a:p>
            <a:pPr>
              <a:buNone/>
            </a:pPr>
            <a:r>
              <a:rPr lang="en-US" sz="1600" b="1" dirty="0">
                <a:solidFill>
                  <a:srgbClr val="C00000"/>
                </a:solidFill>
                <a:latin typeface="Times New Roman" pitchFamily="18" charset="0"/>
                <a:cs typeface="Times New Roman" pitchFamily="18" charset="0"/>
              </a:rPr>
              <a:t>                  </a:t>
            </a:r>
            <a:endParaRPr lang="ro-RO" sz="1600" b="1" dirty="0">
              <a:solidFill>
                <a:srgbClr val="C00000"/>
              </a:solidFill>
              <a:latin typeface="Times New Roman" pitchFamily="18" charset="0"/>
              <a:cs typeface="Times New Roman" pitchFamily="18" charset="0"/>
            </a:endParaRPr>
          </a:p>
        </p:txBody>
      </p:sp>
      <p:sp>
        <p:nvSpPr>
          <p:cNvPr id="9" name="Rectangle 8"/>
          <p:cNvSpPr/>
          <p:nvPr/>
        </p:nvSpPr>
        <p:spPr>
          <a:xfrm>
            <a:off x="1187624" y="3789040"/>
            <a:ext cx="3186578" cy="584775"/>
          </a:xfrm>
          <a:prstGeom prst="rect">
            <a:avLst/>
          </a:prstGeom>
        </p:spPr>
        <p:txBody>
          <a:bodyPr wrap="none">
            <a:spAutoFit/>
          </a:bodyPr>
          <a:lstStyle/>
          <a:p>
            <a:pPr>
              <a:buNone/>
            </a:pPr>
            <a:r>
              <a:rPr lang="ro-RO" sz="1600" b="1" dirty="0">
                <a:solidFill>
                  <a:srgbClr val="C00000"/>
                </a:solidFill>
                <a:latin typeface="Times New Roman" pitchFamily="18" charset="0"/>
                <a:cs typeface="Times New Roman" pitchFamily="18" charset="0"/>
              </a:rPr>
              <a:t>2) </a:t>
            </a:r>
            <a:r>
              <a:rPr lang="en-US" sz="1600" b="1" dirty="0">
                <a:solidFill>
                  <a:srgbClr val="C00000"/>
                </a:solidFill>
                <a:latin typeface="Times New Roman" pitchFamily="18" charset="0"/>
                <a:cs typeface="Times New Roman" pitchFamily="18" charset="0"/>
              </a:rPr>
              <a:t>“</a:t>
            </a:r>
            <a:r>
              <a:rPr lang="en-US" sz="1600" b="1" dirty="0" err="1">
                <a:solidFill>
                  <a:srgbClr val="C00000"/>
                </a:solidFill>
                <a:latin typeface="Times New Roman" pitchFamily="18" charset="0"/>
                <a:cs typeface="Times New Roman" pitchFamily="18" charset="0"/>
              </a:rPr>
              <a:t>Istețel</a:t>
            </a:r>
            <a:r>
              <a:rPr lang="en-US" sz="1600" b="1" dirty="0">
                <a:solidFill>
                  <a:srgbClr val="C00000"/>
                </a:solidFill>
                <a:latin typeface="Times New Roman" pitchFamily="18" charset="0"/>
                <a:cs typeface="Times New Roman" pitchFamily="18" charset="0"/>
              </a:rPr>
              <a:t> </a:t>
            </a:r>
            <a:r>
              <a:rPr lang="en-US" sz="1600" b="1" dirty="0" err="1">
                <a:solidFill>
                  <a:srgbClr val="C00000"/>
                </a:solidFill>
                <a:latin typeface="Times New Roman" pitchFamily="18" charset="0"/>
                <a:cs typeface="Times New Roman" pitchFamily="18" charset="0"/>
              </a:rPr>
              <a:t>pe</a:t>
            </a:r>
            <a:r>
              <a:rPr lang="en-US" sz="1600" b="1" dirty="0">
                <a:solidFill>
                  <a:srgbClr val="C00000"/>
                </a:solidFill>
                <a:latin typeface="Times New Roman" pitchFamily="18" charset="0"/>
                <a:cs typeface="Times New Roman" pitchFamily="18" charset="0"/>
              </a:rPr>
              <a:t> </a:t>
            </a:r>
            <a:r>
              <a:rPr lang="en-US" sz="1600" b="1" dirty="0" err="1">
                <a:solidFill>
                  <a:srgbClr val="C00000"/>
                </a:solidFill>
                <a:latin typeface="Times New Roman" pitchFamily="18" charset="0"/>
                <a:cs typeface="Times New Roman" pitchFamily="18" charset="0"/>
              </a:rPr>
              <a:t>tărâmul</a:t>
            </a:r>
            <a:r>
              <a:rPr lang="en-US" sz="1600" b="1" dirty="0">
                <a:solidFill>
                  <a:srgbClr val="C00000"/>
                </a:solidFill>
                <a:latin typeface="Times New Roman" pitchFamily="18" charset="0"/>
                <a:cs typeface="Times New Roman" pitchFamily="18" charset="0"/>
              </a:rPr>
              <a:t> </a:t>
            </a:r>
            <a:r>
              <a:rPr lang="en-US" sz="1600" b="1" dirty="0" err="1">
                <a:solidFill>
                  <a:srgbClr val="C00000"/>
                </a:solidFill>
                <a:latin typeface="Times New Roman" pitchFamily="18" charset="0"/>
                <a:cs typeface="Times New Roman" pitchFamily="18" charset="0"/>
              </a:rPr>
              <a:t>poveștilor</a:t>
            </a:r>
            <a:r>
              <a:rPr lang="en-US" sz="1600" b="1" dirty="0">
                <a:solidFill>
                  <a:srgbClr val="C00000"/>
                </a:solidFill>
                <a:latin typeface="Times New Roman" pitchFamily="18" charset="0"/>
                <a:cs typeface="Times New Roman" pitchFamily="18" charset="0"/>
              </a:rPr>
              <a:t> </a:t>
            </a:r>
            <a:r>
              <a:rPr lang="ro-RO" sz="1600" b="1" dirty="0">
                <a:solidFill>
                  <a:srgbClr val="C00000"/>
                </a:solidFill>
                <a:latin typeface="Times New Roman" pitchFamily="18" charset="0"/>
                <a:cs typeface="Times New Roman" pitchFamily="18" charset="0"/>
              </a:rPr>
              <a:t>“.</a:t>
            </a:r>
          </a:p>
          <a:p>
            <a:pPr>
              <a:buNone/>
            </a:pPr>
            <a:endParaRPr lang="ro-RO" sz="1600" b="1" dirty="0">
              <a:solidFill>
                <a:srgbClr val="C00000"/>
              </a:solidFill>
              <a:latin typeface="Times New Roman" pitchFamily="18" charset="0"/>
              <a:cs typeface="Times New Roman" pitchFamily="18" charset="0"/>
            </a:endParaRPr>
          </a:p>
        </p:txBody>
      </p:sp>
      <p:graphicFrame>
        <p:nvGraphicFramePr>
          <p:cNvPr id="10" name="Content Placeholder 3"/>
          <p:cNvGraphicFramePr>
            <a:graphicFrameLocks/>
          </p:cNvGraphicFramePr>
          <p:nvPr/>
        </p:nvGraphicFramePr>
        <p:xfrm>
          <a:off x="1115616" y="4293096"/>
          <a:ext cx="7499349" cy="2169160"/>
        </p:xfrm>
        <a:graphic>
          <a:graphicData uri="http://schemas.openxmlformats.org/drawingml/2006/table">
            <a:tbl>
              <a:tblPr firstRow="1" bandRow="1">
                <a:tableStyleId>{5940675A-B579-460E-94D1-54222C63F5DA}</a:tableStyleId>
              </a:tblPr>
              <a:tblGrid>
                <a:gridCol w="2560836">
                  <a:extLst>
                    <a:ext uri="{9D8B030D-6E8A-4147-A177-3AD203B41FA5}">
                      <a16:colId xmlns:a16="http://schemas.microsoft.com/office/drawing/2014/main" val="20000"/>
                    </a:ext>
                  </a:extLst>
                </a:gridCol>
                <a:gridCol w="2808312">
                  <a:extLst>
                    <a:ext uri="{9D8B030D-6E8A-4147-A177-3AD203B41FA5}">
                      <a16:colId xmlns:a16="http://schemas.microsoft.com/office/drawing/2014/main" val="20001"/>
                    </a:ext>
                  </a:extLst>
                </a:gridCol>
                <a:gridCol w="2130201">
                  <a:extLst>
                    <a:ext uri="{9D8B030D-6E8A-4147-A177-3AD203B41FA5}">
                      <a16:colId xmlns:a16="http://schemas.microsoft.com/office/drawing/2014/main" val="20002"/>
                    </a:ext>
                  </a:extLst>
                </a:gridCol>
              </a:tblGrid>
              <a:tr h="370840">
                <a:tc>
                  <a:txBody>
                    <a:bodyPr/>
                    <a:lstStyle/>
                    <a:p>
                      <a:pPr algn="ctr"/>
                      <a:r>
                        <a:rPr lang="ro-RO" sz="1400" b="1" dirty="0">
                          <a:solidFill>
                            <a:srgbClr val="C00000"/>
                          </a:solidFill>
                          <a:latin typeface="Times New Roman" pitchFamily="18" charset="0"/>
                          <a:cs typeface="Times New Roman" pitchFamily="18" charset="0"/>
                        </a:rPr>
                        <a:t>A.D.E.</a:t>
                      </a: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tc>
                  <a:txBody>
                    <a:bodyPr/>
                    <a:lstStyle/>
                    <a:p>
                      <a:pPr algn="ctr"/>
                      <a:r>
                        <a:rPr lang="ro-RO" sz="1400" b="1" dirty="0">
                          <a:solidFill>
                            <a:srgbClr val="C00000"/>
                          </a:solidFill>
                          <a:latin typeface="Times New Roman" pitchFamily="18" charset="0"/>
                          <a:cs typeface="Times New Roman" pitchFamily="18" charset="0"/>
                        </a:rPr>
                        <a:t>A.L.A.</a:t>
                      </a: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tc>
                  <a:txBody>
                    <a:bodyPr/>
                    <a:lstStyle/>
                    <a:p>
                      <a:pPr algn="ctr"/>
                      <a:r>
                        <a:rPr lang="en-US" sz="1400" b="1" dirty="0">
                          <a:solidFill>
                            <a:srgbClr val="C00000"/>
                          </a:solidFill>
                          <a:latin typeface="Times New Roman" pitchFamily="18" charset="0"/>
                          <a:cs typeface="Times New Roman" pitchFamily="18" charset="0"/>
                        </a:rPr>
                        <a:t>A.L.A. II </a:t>
                      </a:r>
                      <a:endParaRPr lang="ro-RO" sz="1400" b="1" dirty="0">
                        <a:solidFill>
                          <a:srgbClr val="C00000"/>
                        </a:solidFill>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r>
                        <a:rPr lang="ro-RO" sz="1400" dirty="0">
                          <a:latin typeface="Times New Roman" pitchFamily="18" charset="0"/>
                          <a:cs typeface="Times New Roman" pitchFamily="18" charset="0"/>
                        </a:rPr>
                        <a:t>D.L.C. </a:t>
                      </a:r>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Poveste</a:t>
                      </a:r>
                      <a:r>
                        <a:rPr lang="en-US" sz="1400" dirty="0">
                          <a:latin typeface="Times New Roman" pitchFamily="18" charset="0"/>
                          <a:cs typeface="Times New Roman" pitchFamily="18" charset="0"/>
                        </a:rPr>
                        <a:t> de </a:t>
                      </a:r>
                      <a:r>
                        <a:rPr lang="en-US" sz="1400" dirty="0" err="1">
                          <a:latin typeface="Times New Roman" pitchFamily="18" charset="0"/>
                          <a:cs typeface="Times New Roman" pitchFamily="18" charset="0"/>
                        </a:rPr>
                        <a:t>iubire</a:t>
                      </a:r>
                      <a:r>
                        <a:rPr lang="en-US" sz="1400" dirty="0">
                          <a:latin typeface="Times New Roman" pitchFamily="18" charset="0"/>
                          <a:cs typeface="Times New Roman" pitchFamily="18" charset="0"/>
                        </a:rPr>
                        <a:t> “  </a:t>
                      </a:r>
                      <a:endParaRPr lang="ro-RO" sz="1400" dirty="0">
                        <a:latin typeface="Times New Roman" pitchFamily="18" charset="0"/>
                        <a:cs typeface="Times New Roman" pitchFamily="18" charset="0"/>
                      </a:endParaRPr>
                    </a:p>
                    <a:p>
                      <a:r>
                        <a:rPr lang="ro-RO" sz="1400" baseline="0" dirty="0">
                          <a:latin typeface="Times New Roman" pitchFamily="18" charset="0"/>
                          <a:cs typeface="Times New Roman" pitchFamily="18" charset="0"/>
                        </a:rPr>
                        <a:t>            -  </a:t>
                      </a:r>
                      <a:r>
                        <a:rPr lang="en-US" sz="1400" dirty="0" err="1">
                          <a:latin typeface="Times New Roman" pitchFamily="18" charset="0"/>
                          <a:cs typeface="Times New Roman" pitchFamily="18" charset="0"/>
                        </a:rPr>
                        <a:t>lectura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educatoarei</a:t>
                      </a:r>
                      <a:r>
                        <a:rPr lang="en-US" sz="1400" dirty="0">
                          <a:latin typeface="Times New Roman" pitchFamily="18" charset="0"/>
                          <a:cs typeface="Times New Roman" pitchFamily="18" charset="0"/>
                        </a:rPr>
                        <a:t> </a:t>
                      </a:r>
                      <a:endParaRPr lang="ro-RO" sz="1400" dirty="0">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tc rowSpan="2">
                  <a:txBody>
                    <a:bodyPr/>
                    <a:lstStyle/>
                    <a:p>
                      <a:pPr>
                        <a:buNone/>
                      </a:pPr>
                      <a:r>
                        <a:rPr lang="en-US" sz="1400" dirty="0" err="1">
                          <a:latin typeface="Times New Roman" pitchFamily="18" charset="0"/>
                          <a:cs typeface="Times New Roman" pitchFamily="18" charset="0"/>
                        </a:rPr>
                        <a:t>Bibliotecă</a:t>
                      </a:r>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Poveste</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în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șirag</a:t>
                      </a:r>
                      <a:r>
                        <a:rPr lang="en-US" sz="1400" dirty="0">
                          <a:latin typeface="Times New Roman" pitchFamily="18" charset="0"/>
                          <a:cs typeface="Times New Roman" pitchFamily="18" charset="0"/>
                        </a:rPr>
                        <a:t>” </a:t>
                      </a:r>
                    </a:p>
                    <a:p>
                      <a:pPr>
                        <a:buNone/>
                      </a:pP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joc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exercițiu</a:t>
                      </a:r>
                      <a:endParaRPr lang="ro-RO" sz="1400" dirty="0">
                        <a:latin typeface="Times New Roman" pitchFamily="18" charset="0"/>
                        <a:cs typeface="Times New Roman" pitchFamily="18" charset="0"/>
                      </a:endParaRPr>
                    </a:p>
                    <a:p>
                      <a:pPr>
                        <a:buNone/>
                      </a:pPr>
                      <a:r>
                        <a:rPr lang="en-US" sz="1400" dirty="0" err="1">
                          <a:latin typeface="Times New Roman" pitchFamily="18" charset="0"/>
                          <a:cs typeface="Times New Roman" pitchFamily="18" charset="0"/>
                        </a:rPr>
                        <a:t>Știință</a:t>
                      </a:r>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Grupează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personajele</a:t>
                      </a:r>
                      <a:r>
                        <a:rPr lang="en-US" sz="1400" dirty="0">
                          <a:latin typeface="Times New Roman" pitchFamily="18" charset="0"/>
                          <a:cs typeface="Times New Roman" pitchFamily="18" charset="0"/>
                        </a:rPr>
                        <a:t>” </a:t>
                      </a:r>
                    </a:p>
                    <a:p>
                      <a:pPr>
                        <a:buNone/>
                      </a:pP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joc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exercițiu</a:t>
                      </a:r>
                      <a:endParaRPr lang="ro-RO" sz="1400" dirty="0">
                        <a:latin typeface="Times New Roman" pitchFamily="18" charset="0"/>
                        <a:cs typeface="Times New Roman" pitchFamily="18" charset="0"/>
                      </a:endParaRPr>
                    </a:p>
                    <a:p>
                      <a:pPr>
                        <a:buNone/>
                      </a:pPr>
                      <a:r>
                        <a:rPr lang="en-US" sz="1400" dirty="0" err="1">
                          <a:latin typeface="Times New Roman" pitchFamily="18" charset="0"/>
                          <a:cs typeface="Times New Roman" pitchFamily="18" charset="0"/>
                        </a:rPr>
                        <a:t>Joc</a:t>
                      </a:r>
                      <a:r>
                        <a:rPr lang="en-US" sz="1400" dirty="0">
                          <a:latin typeface="Times New Roman" pitchFamily="18" charset="0"/>
                          <a:cs typeface="Times New Roman" pitchFamily="18" charset="0"/>
                        </a:rPr>
                        <a:t> de </a:t>
                      </a:r>
                      <a:r>
                        <a:rPr lang="en-US" sz="1400" dirty="0" err="1">
                          <a:latin typeface="Times New Roman" pitchFamily="18" charset="0"/>
                          <a:cs typeface="Times New Roman" pitchFamily="18" charset="0"/>
                        </a:rPr>
                        <a:t>masă</a:t>
                      </a:r>
                      <a:r>
                        <a:rPr lang="en-US" sz="1400" dirty="0">
                          <a:latin typeface="Times New Roman" pitchFamily="18" charset="0"/>
                          <a:cs typeface="Times New Roman" pitchFamily="18" charset="0"/>
                        </a:rPr>
                        <a:t> : “ P</a:t>
                      </a:r>
                      <a:r>
                        <a:rPr lang="ro-RO" sz="1400" dirty="0">
                          <a:latin typeface="Times New Roman" pitchFamily="18" charset="0"/>
                          <a:cs typeface="Times New Roman" pitchFamily="18" charset="0"/>
                        </a:rPr>
                        <a:t>ersonaje din </a:t>
                      </a:r>
                      <a:endParaRPr lang="en-US" sz="1400" dirty="0">
                        <a:latin typeface="Times New Roman" pitchFamily="18" charset="0"/>
                        <a:cs typeface="Times New Roman" pitchFamily="18" charset="0"/>
                      </a:endParaRPr>
                    </a:p>
                    <a:p>
                      <a:pPr>
                        <a:buNone/>
                      </a:pPr>
                      <a:r>
                        <a:rPr lang="en-US" sz="1400" dirty="0">
                          <a:latin typeface="Times New Roman" pitchFamily="18" charset="0"/>
                          <a:cs typeface="Times New Roman" pitchFamily="18" charset="0"/>
                        </a:rPr>
                        <a:t>                  </a:t>
                      </a:r>
                      <a:r>
                        <a:rPr lang="ro-RO" sz="1400" dirty="0">
                          <a:latin typeface="Times New Roman" pitchFamily="18" charset="0"/>
                          <a:cs typeface="Times New Roman" pitchFamily="18" charset="0"/>
                        </a:rPr>
                        <a:t>     </a:t>
                      </a:r>
                      <a:r>
                        <a:rPr lang="en-US" sz="1400" dirty="0">
                          <a:latin typeface="Times New Roman" pitchFamily="18" charset="0"/>
                          <a:cs typeface="Times New Roman" pitchFamily="18" charset="0"/>
                        </a:rPr>
                        <a:t>  </a:t>
                      </a:r>
                      <a:r>
                        <a:rPr lang="ro-RO" sz="1400" dirty="0">
                          <a:latin typeface="Times New Roman" pitchFamily="18" charset="0"/>
                          <a:cs typeface="Times New Roman" pitchFamily="18" charset="0"/>
                        </a:rPr>
                        <a:t>povești</a:t>
                      </a:r>
                      <a:r>
                        <a:rPr lang="en-US" sz="1400" dirty="0">
                          <a:latin typeface="Times New Roman" pitchFamily="18" charset="0"/>
                          <a:cs typeface="Times New Roman" pitchFamily="18" charset="0"/>
                        </a:rPr>
                        <a:t>”</a:t>
                      </a:r>
                      <a:r>
                        <a:rPr lang="ro-RO" sz="1400" dirty="0">
                          <a:latin typeface="Times New Roman" pitchFamily="18" charset="0"/>
                          <a:cs typeface="Times New Roman" pitchFamily="18" charset="0"/>
                        </a:rPr>
                        <a:t>- puzzle</a:t>
                      </a:r>
                      <a:r>
                        <a:rPr lang="en-US" sz="1400" dirty="0">
                          <a:latin typeface="Times New Roman" pitchFamily="18" charset="0"/>
                          <a:cs typeface="Times New Roman" pitchFamily="18" charset="0"/>
                        </a:rPr>
                        <a:t> </a:t>
                      </a:r>
                      <a:endParaRPr lang="ro-RO" sz="1400" dirty="0">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err="1">
                          <a:latin typeface="Times New Roman" pitchFamily="18" charset="0"/>
                          <a:cs typeface="Times New Roman" pitchFamily="18" charset="0"/>
                        </a:rPr>
                        <a:t>Dramatizare</a:t>
                      </a:r>
                      <a:r>
                        <a:rPr lang="en-US" sz="1400" dirty="0">
                          <a:latin typeface="Times New Roman" pitchFamily="18" charset="0"/>
                          <a:cs typeface="Times New Roman" pitchFamily="18" charset="0"/>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latin typeface="Times New Roman" pitchFamily="18" charset="0"/>
                          <a:cs typeface="Times New Roman" pitchFamily="18" charset="0"/>
                        </a:rPr>
                        <a:t>”</a:t>
                      </a:r>
                      <a:r>
                        <a:rPr lang="en-US" sz="1400" dirty="0" err="1">
                          <a:latin typeface="Times New Roman" pitchFamily="18" charset="0"/>
                          <a:cs typeface="Times New Roman" pitchFamily="18" charset="0"/>
                        </a:rPr>
                        <a:t>Poveste</a:t>
                      </a:r>
                      <a:r>
                        <a:rPr lang="en-US" sz="1400" dirty="0">
                          <a:latin typeface="Times New Roman" pitchFamily="18" charset="0"/>
                          <a:cs typeface="Times New Roman" pitchFamily="18" charset="0"/>
                        </a:rPr>
                        <a:t> de </a:t>
                      </a:r>
                      <a:r>
                        <a:rPr lang="en-US" sz="1400" dirty="0" err="1">
                          <a:latin typeface="Times New Roman" pitchFamily="18" charset="0"/>
                          <a:cs typeface="Times New Roman" pitchFamily="18" charset="0"/>
                        </a:rPr>
                        <a:t>iubire</a:t>
                      </a:r>
                      <a:r>
                        <a:rPr lang="en-US" sz="1400" dirty="0">
                          <a:latin typeface="Times New Roman" pitchFamily="18" charset="0"/>
                          <a:cs typeface="Times New Roman" pitchFamily="18" charset="0"/>
                        </a:rPr>
                        <a:t>”</a:t>
                      </a:r>
                      <a:r>
                        <a:rPr lang="ro-RO" sz="1400" dirty="0">
                          <a:latin typeface="Times New Roman" pitchFamily="18" charset="0"/>
                          <a:cs typeface="Times New Roman" pitchFamily="18" charset="0"/>
                        </a:rPr>
                        <a:t>.</a:t>
                      </a:r>
                      <a:endParaRPr lang="en-US" sz="1400" dirty="0">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o-RO" sz="1400" dirty="0">
                        <a:latin typeface="Times New Roman" pitchFamily="18" charset="0"/>
                        <a:cs typeface="Times New Roman" pitchFamily="18" charset="0"/>
                      </a:endParaRPr>
                    </a:p>
                    <a:p>
                      <a:endParaRPr lang="en-US" sz="1400" dirty="0">
                        <a:latin typeface="Times New Roman" pitchFamily="18" charset="0"/>
                        <a:cs typeface="Times New Roman" pitchFamily="18" charset="0"/>
                      </a:endParaRPr>
                    </a:p>
                    <a:p>
                      <a:endParaRPr lang="en-US" sz="1400" dirty="0">
                        <a:latin typeface="Times New Roman" pitchFamily="18" charset="0"/>
                        <a:cs typeface="Times New Roman" pitchFamily="18" charset="0"/>
                      </a:endParaRPr>
                    </a:p>
                    <a:p>
                      <a:endParaRPr lang="en-US" sz="1400" dirty="0">
                        <a:latin typeface="Times New Roman" pitchFamily="18" charset="0"/>
                        <a:cs typeface="Times New Roman" pitchFamily="18" charset="0"/>
                      </a:endParaRPr>
                    </a:p>
                    <a:p>
                      <a:endParaRPr lang="en-US" sz="1400" dirty="0">
                        <a:latin typeface="Times New Roman" pitchFamily="18" charset="0"/>
                        <a:cs typeface="Times New Roman" pitchFamily="18" charset="0"/>
                      </a:endParaRPr>
                    </a:p>
                    <a:p>
                      <a:endParaRPr lang="ro-RO" sz="1400" dirty="0">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extLst>
                  <a:ext uri="{0D108BD9-81ED-4DB2-BD59-A6C34878D82A}">
                    <a16:rowId xmlns:a16="http://schemas.microsoft.com/office/drawing/2014/main" val="10001"/>
                  </a:ext>
                </a:extLst>
              </a:tr>
              <a:tr h="741680">
                <a:tc>
                  <a:txBody>
                    <a:bodyPr/>
                    <a:lstStyle/>
                    <a:p>
                      <a:r>
                        <a:rPr lang="ro-RO" sz="1400" dirty="0">
                          <a:latin typeface="Times New Roman" pitchFamily="18" charset="0"/>
                          <a:cs typeface="Times New Roman" pitchFamily="18" charset="0"/>
                        </a:rPr>
                        <a:t>D.E.C. </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Deprinderi</a:t>
                      </a:r>
                      <a:r>
                        <a:rPr lang="en-US" sz="1400" dirty="0">
                          <a:latin typeface="Times New Roman" pitchFamily="18" charset="0"/>
                          <a:cs typeface="Times New Roman" pitchFamily="18" charset="0"/>
                        </a:rPr>
                        <a:t> de a </a:t>
                      </a:r>
                      <a:r>
                        <a:rPr lang="en-US" sz="1400" dirty="0" err="1">
                          <a:latin typeface="Times New Roman" pitchFamily="18" charset="0"/>
                          <a:cs typeface="Times New Roman" pitchFamily="18" charset="0"/>
                        </a:rPr>
                        <a:t>audia</a:t>
                      </a:r>
                      <a:r>
                        <a:rPr lang="en-US" sz="1400" dirty="0">
                          <a:latin typeface="Times New Roman" pitchFamily="18" charset="0"/>
                          <a:cs typeface="Times New Roman" pitchFamily="18" charset="0"/>
                        </a:rPr>
                        <a:t> </a:t>
                      </a:r>
                      <a:endParaRPr lang="ro-RO" sz="1400" dirty="0">
                        <a:latin typeface="Times New Roman" pitchFamily="18" charset="0"/>
                        <a:cs typeface="Times New Roman" pitchFamily="18" charset="0"/>
                      </a:endParaRPr>
                    </a:p>
                    <a:p>
                      <a:r>
                        <a:rPr lang="ro-RO"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muzica</a:t>
                      </a:r>
                      <a:r>
                        <a:rPr lang="ro-RO" sz="1400" dirty="0">
                          <a:latin typeface="Times New Roman" pitchFamily="18" charset="0"/>
                          <a:cs typeface="Times New Roman" pitchFamily="18" charset="0"/>
                        </a:rPr>
                        <a:t> - </a:t>
                      </a:r>
                      <a:r>
                        <a:rPr lang="en-US" sz="1400" dirty="0">
                          <a:latin typeface="Times New Roman" pitchFamily="18" charset="0"/>
                          <a:cs typeface="Times New Roman" pitchFamily="18" charset="0"/>
                        </a:rPr>
                        <a:t> c</a:t>
                      </a:r>
                      <a:r>
                        <a:rPr lang="ro-RO" sz="1400" dirty="0">
                          <a:latin typeface="Times New Roman" pitchFamily="18" charset="0"/>
                          <a:cs typeface="Times New Roman" pitchFamily="18" charset="0"/>
                        </a:rPr>
                        <a:t>ântec</a:t>
                      </a:r>
                      <a:r>
                        <a:rPr lang="ro-RO" sz="1400" baseline="0" dirty="0">
                          <a:latin typeface="Times New Roman" pitchFamily="18" charset="0"/>
                          <a:cs typeface="Times New Roman" pitchFamily="18" charset="0"/>
                        </a:rPr>
                        <a:t> </a:t>
                      </a:r>
                    </a:p>
                    <a:p>
                      <a:r>
                        <a:rPr lang="ro-RO" sz="1400" baseline="0" dirty="0">
                          <a:latin typeface="Times New Roman" pitchFamily="18" charset="0"/>
                          <a:cs typeface="Times New Roman" pitchFamily="18" charset="0"/>
                        </a:rPr>
                        <a:t>            </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Ce</a:t>
                      </a:r>
                      <a:r>
                        <a:rPr lang="en-US" sz="1400" dirty="0">
                          <a:latin typeface="Times New Roman" pitchFamily="18" charset="0"/>
                          <a:cs typeface="Times New Roman" pitchFamily="18" charset="0"/>
                        </a:rPr>
                        <a:t>-mi </a:t>
                      </a:r>
                      <a:r>
                        <a:rPr lang="en-US" sz="1400" dirty="0" err="1">
                          <a:latin typeface="Times New Roman" pitchFamily="18" charset="0"/>
                          <a:cs typeface="Times New Roman" pitchFamily="18" charset="0"/>
                        </a:rPr>
                        <a:t>plac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poveștile</a:t>
                      </a:r>
                      <a:r>
                        <a:rPr lang="en-US" sz="1400" dirty="0">
                          <a:latin typeface="Times New Roman" pitchFamily="18" charset="0"/>
                          <a:cs typeface="Times New Roman" pitchFamily="18" charset="0"/>
                        </a:rPr>
                        <a:t>”</a:t>
                      </a:r>
                      <a:endParaRPr lang="ro-RO" sz="1400" dirty="0">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tc vMerge="1">
                  <a:txBody>
                    <a:bodyPr/>
                    <a:lstStyle/>
                    <a:p>
                      <a:endParaRPr lang="ro-RO" sz="1400">
                        <a:latin typeface="Times New Roman" pitchFamily="18" charset="0"/>
                        <a:cs typeface="Times New Roman" pitchFamily="18" charset="0"/>
                      </a:endParaRPr>
                    </a:p>
                  </a:txBody>
                  <a:tcPr/>
                </a:tc>
                <a:tc vMerge="1">
                  <a:txBody>
                    <a:bodyPr/>
                    <a:lstStyle/>
                    <a:p>
                      <a:endParaRPr lang="ro-RO" sz="1400" dirty="0">
                        <a:latin typeface="Times New Roman" pitchFamily="18" charset="0"/>
                        <a:cs typeface="Times New Roman" pitchFamily="18" charset="0"/>
                      </a:endParaRPr>
                    </a:p>
                  </a:txBody>
                  <a:tcPr/>
                </a:tc>
                <a:extLst>
                  <a:ext uri="{0D108BD9-81ED-4DB2-BD59-A6C34878D82A}">
                    <a16:rowId xmlns:a16="http://schemas.microsoft.com/office/drawing/2014/main" val="10002"/>
                  </a:ext>
                </a:extLst>
              </a:tr>
            </a:tbl>
          </a:graphicData>
        </a:graphic>
      </p:graphicFrame>
      <p:pic>
        <p:nvPicPr>
          <p:cNvPr id="12" name="Picture 11" descr="C:\Users\User\Desktop\Activitati grupa mijlocie 2017\Litere copii\20170606_160027.jpg"/>
          <p:cNvPicPr/>
          <p:nvPr/>
        </p:nvPicPr>
        <p:blipFill>
          <a:blip r:embed="rId2" cstate="print"/>
          <a:srcRect/>
          <a:stretch>
            <a:fillRect/>
          </a:stretch>
        </p:blipFill>
        <p:spPr bwMode="auto">
          <a:xfrm>
            <a:off x="7020272" y="2708920"/>
            <a:ext cx="1008112" cy="720080"/>
          </a:xfrm>
          <a:prstGeom prst="snip2DiagRect">
            <a:avLst/>
          </a:prstGeom>
          <a:solidFill>
            <a:srgbClr val="FFFFFF">
              <a:shade val="85000"/>
            </a:srgbClr>
          </a:solidFill>
          <a:ln w="88900" cap="sq">
            <a:solidFill>
              <a:schemeClr val="bg1"/>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3" name="Picture 12"/>
          <p:cNvPicPr/>
          <p:nvPr/>
        </p:nvPicPr>
        <p:blipFill>
          <a:blip r:embed="rId3" cstate="print"/>
          <a:srcRect/>
          <a:stretch>
            <a:fillRect/>
          </a:stretch>
        </p:blipFill>
        <p:spPr bwMode="auto">
          <a:xfrm>
            <a:off x="6732240" y="5157192"/>
            <a:ext cx="1512168" cy="1152128"/>
          </a:xfrm>
          <a:prstGeom prst="snip2DiagRect">
            <a:avLst/>
          </a:prstGeom>
          <a:solidFill>
            <a:srgbClr val="FFFFFF">
              <a:shade val="85000"/>
            </a:srgbClr>
          </a:solidFill>
          <a:ln w="88900" cap="sq">
            <a:solidFill>
              <a:schemeClr val="bg1"/>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wedg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562074"/>
          </a:xfrm>
        </p:spPr>
        <p:txBody>
          <a:bodyPr>
            <a:normAutofit/>
          </a:bodyPr>
          <a:lstStyle/>
          <a:p>
            <a:pPr algn="ctr"/>
            <a:r>
              <a:rPr lang="en-US" sz="1800" b="1" dirty="0" err="1">
                <a:solidFill>
                  <a:srgbClr val="C00000"/>
                </a:solidFill>
                <a:effectLst/>
                <a:latin typeface="Times New Roman" pitchFamily="18" charset="0"/>
                <a:cs typeface="Times New Roman" pitchFamily="18" charset="0"/>
              </a:rPr>
              <a:t>Activit</a:t>
            </a:r>
            <a:r>
              <a:rPr lang="ro-RO" sz="1800" b="1" dirty="0">
                <a:solidFill>
                  <a:srgbClr val="C00000"/>
                </a:solidFill>
                <a:effectLst/>
                <a:latin typeface="Times New Roman" pitchFamily="18" charset="0"/>
                <a:cs typeface="Times New Roman" pitchFamily="18" charset="0"/>
              </a:rPr>
              <a:t>ăți de dezvoltare a inteligenței </a:t>
            </a:r>
            <a:r>
              <a:rPr lang="en-US" sz="1800" b="1" dirty="0" err="1">
                <a:solidFill>
                  <a:srgbClr val="C00000"/>
                </a:solidFill>
                <a:effectLst/>
                <a:latin typeface="Times New Roman" pitchFamily="18" charset="0"/>
                <a:cs typeface="Times New Roman" pitchFamily="18" charset="0"/>
              </a:rPr>
              <a:t>logico</a:t>
            </a:r>
            <a:r>
              <a:rPr lang="en-US" sz="1800" b="1" dirty="0">
                <a:solidFill>
                  <a:srgbClr val="C00000"/>
                </a:solidFill>
                <a:effectLst/>
                <a:latin typeface="Times New Roman" pitchFamily="18" charset="0"/>
                <a:cs typeface="Times New Roman" pitchFamily="18" charset="0"/>
              </a:rPr>
              <a:t>- </a:t>
            </a:r>
            <a:r>
              <a:rPr lang="en-US" sz="1800" b="1" dirty="0" err="1">
                <a:solidFill>
                  <a:srgbClr val="C00000"/>
                </a:solidFill>
                <a:effectLst/>
                <a:latin typeface="Times New Roman" pitchFamily="18" charset="0"/>
                <a:cs typeface="Times New Roman" pitchFamily="18" charset="0"/>
              </a:rPr>
              <a:t>matematice</a:t>
            </a:r>
            <a:endParaRPr lang="ro-RO" dirty="0"/>
          </a:p>
        </p:txBody>
      </p:sp>
      <p:sp>
        <p:nvSpPr>
          <p:cNvPr id="3" name="Content Placeholder 2"/>
          <p:cNvSpPr>
            <a:spLocks noGrp="1"/>
          </p:cNvSpPr>
          <p:nvPr>
            <p:ph idx="1"/>
          </p:nvPr>
        </p:nvSpPr>
        <p:spPr>
          <a:xfrm>
            <a:off x="1435608" y="908720"/>
            <a:ext cx="7498080" cy="5339680"/>
          </a:xfrm>
        </p:spPr>
        <p:txBody>
          <a:bodyPr/>
          <a:lstStyle/>
          <a:p>
            <a:pPr>
              <a:buNone/>
            </a:pPr>
            <a:r>
              <a:rPr lang="ro-RO" sz="1400" b="1" dirty="0">
                <a:solidFill>
                  <a:srgbClr val="C00000"/>
                </a:solidFill>
                <a:latin typeface="Times New Roman" pitchFamily="18" charset="0"/>
                <a:cs typeface="Times New Roman" pitchFamily="18" charset="0"/>
              </a:rPr>
              <a:t> 1)</a:t>
            </a:r>
            <a:r>
              <a:rPr lang="en-US" sz="1400" b="1" dirty="0">
                <a:solidFill>
                  <a:srgbClr val="C00000"/>
                </a:solidFill>
                <a:latin typeface="Times New Roman" pitchFamily="18" charset="0"/>
                <a:cs typeface="Times New Roman" pitchFamily="18" charset="0"/>
              </a:rPr>
              <a:t>“ </a:t>
            </a:r>
            <a:r>
              <a:rPr lang="en-US" sz="1400" b="1" dirty="0" err="1">
                <a:solidFill>
                  <a:srgbClr val="C00000"/>
                </a:solidFill>
                <a:latin typeface="Times New Roman" pitchFamily="18" charset="0"/>
                <a:cs typeface="Times New Roman" pitchFamily="18" charset="0"/>
              </a:rPr>
              <a:t>Istețel</a:t>
            </a:r>
            <a:r>
              <a:rPr lang="en-US" sz="1400" b="1" dirty="0">
                <a:solidFill>
                  <a:srgbClr val="C00000"/>
                </a:solidFill>
                <a:latin typeface="Times New Roman" pitchFamily="18" charset="0"/>
                <a:cs typeface="Times New Roman" pitchFamily="18" charset="0"/>
              </a:rPr>
              <a:t> face </a:t>
            </a:r>
            <a:r>
              <a:rPr lang="en-US" sz="1400" b="1" dirty="0" err="1">
                <a:solidFill>
                  <a:srgbClr val="C00000"/>
                </a:solidFill>
                <a:latin typeface="Times New Roman" pitchFamily="18" charset="0"/>
                <a:cs typeface="Times New Roman" pitchFamily="18" charset="0"/>
              </a:rPr>
              <a:t>buchete</a:t>
            </a:r>
            <a:r>
              <a:rPr lang="en-US" sz="1400" b="1" dirty="0">
                <a:solidFill>
                  <a:srgbClr val="C00000"/>
                </a:solidFill>
                <a:latin typeface="Times New Roman" pitchFamily="18" charset="0"/>
                <a:cs typeface="Times New Roman" pitchFamily="18" charset="0"/>
              </a:rPr>
              <a:t>  , /  </a:t>
            </a:r>
            <a:r>
              <a:rPr lang="en-US" sz="1400" b="1" dirty="0" err="1">
                <a:solidFill>
                  <a:srgbClr val="C00000"/>
                </a:solidFill>
                <a:latin typeface="Times New Roman" pitchFamily="18" charset="0"/>
                <a:cs typeface="Times New Roman" pitchFamily="18" charset="0"/>
              </a:rPr>
              <a:t>Pentru</a:t>
            </a:r>
            <a:r>
              <a:rPr lang="en-US" sz="1400" b="1" dirty="0">
                <a:solidFill>
                  <a:srgbClr val="C00000"/>
                </a:solidFill>
                <a:latin typeface="Times New Roman" pitchFamily="18" charset="0"/>
                <a:cs typeface="Times New Roman" pitchFamily="18" charset="0"/>
              </a:rPr>
              <a:t> </a:t>
            </a:r>
            <a:r>
              <a:rPr lang="en-US" sz="1400" b="1" dirty="0" err="1">
                <a:solidFill>
                  <a:srgbClr val="C00000"/>
                </a:solidFill>
                <a:latin typeface="Times New Roman" pitchFamily="18" charset="0"/>
                <a:cs typeface="Times New Roman" pitchFamily="18" charset="0"/>
              </a:rPr>
              <a:t>vazele</a:t>
            </a:r>
            <a:r>
              <a:rPr lang="en-US" sz="1400" b="1" dirty="0">
                <a:solidFill>
                  <a:srgbClr val="C00000"/>
                </a:solidFill>
                <a:latin typeface="Times New Roman" pitchFamily="18" charset="0"/>
                <a:cs typeface="Times New Roman" pitchFamily="18" charset="0"/>
              </a:rPr>
              <a:t> </a:t>
            </a:r>
            <a:r>
              <a:rPr lang="en-US" sz="1400" b="1" dirty="0" err="1">
                <a:solidFill>
                  <a:srgbClr val="C00000"/>
                </a:solidFill>
                <a:latin typeface="Times New Roman" pitchFamily="18" charset="0"/>
                <a:cs typeface="Times New Roman" pitchFamily="18" charset="0"/>
              </a:rPr>
              <a:t>cochete</a:t>
            </a:r>
            <a:r>
              <a:rPr lang="en-US" sz="1400" b="1" dirty="0">
                <a:solidFill>
                  <a:srgbClr val="C00000"/>
                </a:solidFill>
                <a:latin typeface="Times New Roman" pitchFamily="18" charset="0"/>
                <a:cs typeface="Times New Roman" pitchFamily="18" charset="0"/>
              </a:rPr>
              <a:t> “ </a:t>
            </a:r>
            <a:r>
              <a:rPr lang="ro-RO" sz="1400" b="1" dirty="0">
                <a:solidFill>
                  <a:srgbClr val="C00000"/>
                </a:solidFill>
                <a:latin typeface="Times New Roman" pitchFamily="18" charset="0"/>
                <a:cs typeface="Times New Roman" pitchFamily="18" charset="0"/>
              </a:rPr>
              <a:t>.</a:t>
            </a:r>
            <a:endParaRPr lang="en-US" sz="1400" b="1" dirty="0">
              <a:solidFill>
                <a:srgbClr val="C00000"/>
              </a:solidFill>
              <a:latin typeface="Times New Roman" pitchFamily="18" charset="0"/>
              <a:cs typeface="Times New Roman" pitchFamily="18" charset="0"/>
            </a:endParaRPr>
          </a:p>
          <a:p>
            <a:pPr>
              <a:buNone/>
            </a:pPr>
            <a:endParaRPr lang="en-US" sz="1400" b="1" dirty="0">
              <a:solidFill>
                <a:srgbClr val="C00000"/>
              </a:solidFill>
              <a:latin typeface="Times New Roman" pitchFamily="18" charset="0"/>
              <a:cs typeface="Times New Roman" pitchFamily="18" charset="0"/>
            </a:endParaRPr>
          </a:p>
          <a:p>
            <a:pPr>
              <a:buNone/>
            </a:pPr>
            <a:endParaRPr lang="ro-RO" sz="1400" b="1" dirty="0">
              <a:solidFill>
                <a:srgbClr val="C00000"/>
              </a:solidFill>
              <a:latin typeface="Times New Roman" pitchFamily="18" charset="0"/>
              <a:cs typeface="Times New Roman" pitchFamily="18" charset="0"/>
            </a:endParaRPr>
          </a:p>
          <a:p>
            <a:pPr>
              <a:buNone/>
            </a:pPr>
            <a:endParaRPr lang="ro-RO" sz="1400" dirty="0"/>
          </a:p>
        </p:txBody>
      </p:sp>
      <p:graphicFrame>
        <p:nvGraphicFramePr>
          <p:cNvPr id="5" name="Table 4"/>
          <p:cNvGraphicFramePr>
            <a:graphicFrameLocks noGrp="1"/>
          </p:cNvGraphicFramePr>
          <p:nvPr/>
        </p:nvGraphicFramePr>
        <p:xfrm>
          <a:off x="1524000" y="1397000"/>
          <a:ext cx="6792416" cy="2260600"/>
        </p:xfrm>
        <a:graphic>
          <a:graphicData uri="http://schemas.openxmlformats.org/drawingml/2006/table">
            <a:tbl>
              <a:tblPr firstRow="1" bandRow="1">
                <a:tableStyleId>{5940675A-B579-460E-94D1-54222C63F5DA}</a:tableStyleId>
              </a:tblPr>
              <a:tblGrid>
                <a:gridCol w="2032000">
                  <a:extLst>
                    <a:ext uri="{9D8B030D-6E8A-4147-A177-3AD203B41FA5}">
                      <a16:colId xmlns:a16="http://schemas.microsoft.com/office/drawing/2014/main" val="20000"/>
                    </a:ext>
                  </a:extLst>
                </a:gridCol>
                <a:gridCol w="2456160">
                  <a:extLst>
                    <a:ext uri="{9D8B030D-6E8A-4147-A177-3AD203B41FA5}">
                      <a16:colId xmlns:a16="http://schemas.microsoft.com/office/drawing/2014/main" val="20001"/>
                    </a:ext>
                  </a:extLst>
                </a:gridCol>
                <a:gridCol w="2304256">
                  <a:extLst>
                    <a:ext uri="{9D8B030D-6E8A-4147-A177-3AD203B41FA5}">
                      <a16:colId xmlns:a16="http://schemas.microsoft.com/office/drawing/2014/main" val="20002"/>
                    </a:ext>
                  </a:extLst>
                </a:gridCol>
              </a:tblGrid>
              <a:tr h="370840">
                <a:tc>
                  <a:txBody>
                    <a:bodyPr/>
                    <a:lstStyle/>
                    <a:p>
                      <a:pPr algn="ctr"/>
                      <a:r>
                        <a:rPr lang="en-US" sz="1400" b="1" dirty="0">
                          <a:solidFill>
                            <a:srgbClr val="C00000"/>
                          </a:solidFill>
                          <a:latin typeface="Times New Roman" pitchFamily="18" charset="0"/>
                          <a:cs typeface="Times New Roman" pitchFamily="18" charset="0"/>
                        </a:rPr>
                        <a:t>A.D.E.</a:t>
                      </a:r>
                      <a:endParaRPr lang="ro-RO" sz="1400" b="1" dirty="0">
                        <a:solidFill>
                          <a:srgbClr val="C00000"/>
                        </a:solidFill>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tc>
                  <a:txBody>
                    <a:bodyPr/>
                    <a:lstStyle/>
                    <a:p>
                      <a:pPr algn="ctr"/>
                      <a:r>
                        <a:rPr lang="en-US" sz="1400" b="1" dirty="0">
                          <a:solidFill>
                            <a:srgbClr val="C00000"/>
                          </a:solidFill>
                          <a:latin typeface="Times New Roman" pitchFamily="18" charset="0"/>
                          <a:cs typeface="Times New Roman" pitchFamily="18" charset="0"/>
                        </a:rPr>
                        <a:t>A.L.A.</a:t>
                      </a:r>
                      <a:endParaRPr lang="ro-RO" sz="1400" b="1" dirty="0">
                        <a:solidFill>
                          <a:srgbClr val="C00000"/>
                        </a:solidFill>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tc>
                  <a:txBody>
                    <a:bodyPr/>
                    <a:lstStyle/>
                    <a:p>
                      <a:pPr algn="ctr"/>
                      <a:r>
                        <a:rPr lang="en-US" sz="1400" b="1" dirty="0">
                          <a:solidFill>
                            <a:srgbClr val="C00000"/>
                          </a:solidFill>
                          <a:latin typeface="Times New Roman" pitchFamily="18" charset="0"/>
                          <a:cs typeface="Times New Roman" pitchFamily="18" charset="0"/>
                        </a:rPr>
                        <a:t>A.L.A. II</a:t>
                      </a:r>
                      <a:endParaRPr lang="ro-RO" sz="1400" b="1" dirty="0">
                        <a:solidFill>
                          <a:srgbClr val="C00000"/>
                        </a:solidFill>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r>
                        <a:rPr lang="ro-RO" sz="1400" dirty="0">
                          <a:latin typeface="Times New Roman" pitchFamily="18" charset="0"/>
                          <a:cs typeface="Times New Roman" pitchFamily="18" charset="0"/>
                        </a:rPr>
                        <a:t>D.Ș</a:t>
                      </a:r>
                      <a:r>
                        <a:rPr lang="ro-RO" sz="1400" baseline="0" dirty="0">
                          <a:latin typeface="Times New Roman" pitchFamily="18" charset="0"/>
                          <a:cs typeface="Times New Roman" pitchFamily="18" charset="0"/>
                        </a:rPr>
                        <a:t> </a:t>
                      </a:r>
                      <a:r>
                        <a:rPr lang="en-US" sz="1400" baseline="0" dirty="0">
                          <a:latin typeface="Times New Roman" pitchFamily="18" charset="0"/>
                          <a:cs typeface="Times New Roman" pitchFamily="18" charset="0"/>
                        </a:rPr>
                        <a:t>: </a:t>
                      </a:r>
                    </a:p>
                    <a:p>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Istețel</a:t>
                      </a:r>
                      <a:r>
                        <a:rPr lang="en-US" sz="1400" dirty="0">
                          <a:latin typeface="Times New Roman" pitchFamily="18" charset="0"/>
                          <a:cs typeface="Times New Roman" pitchFamily="18" charset="0"/>
                        </a:rPr>
                        <a:t> face </a:t>
                      </a:r>
                      <a:r>
                        <a:rPr lang="en-US" sz="1400" dirty="0" err="1">
                          <a:latin typeface="Times New Roman" pitchFamily="18" charset="0"/>
                          <a:cs typeface="Times New Roman" pitchFamily="18" charset="0"/>
                        </a:rPr>
                        <a:t>buchete</a:t>
                      </a:r>
                      <a:r>
                        <a:rPr lang="en-US" sz="1400" dirty="0">
                          <a:latin typeface="Times New Roman" pitchFamily="18" charset="0"/>
                          <a:cs typeface="Times New Roman" pitchFamily="18" charset="0"/>
                        </a:rPr>
                        <a:t> , </a:t>
                      </a:r>
                      <a:r>
                        <a:rPr lang="ro-RO"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Pentru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vazele</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cochete</a:t>
                      </a:r>
                      <a:r>
                        <a:rPr lang="en-US" sz="1400" dirty="0">
                          <a:latin typeface="Times New Roman" pitchFamily="18" charset="0"/>
                          <a:cs typeface="Times New Roman" pitchFamily="18" charset="0"/>
                        </a:rPr>
                        <a:t> “</a:t>
                      </a:r>
                    </a:p>
                    <a:p>
                      <a:r>
                        <a:rPr lang="pt-BR" sz="1400" dirty="0">
                          <a:latin typeface="Times New Roman" pitchFamily="18" charset="0"/>
                          <a:cs typeface="Times New Roman" pitchFamily="18" charset="0"/>
                        </a:rPr>
                        <a:t>-exerciţiu cu material </a:t>
                      </a:r>
                      <a:endParaRPr lang="ro-RO" sz="1400" dirty="0">
                        <a:latin typeface="Times New Roman" pitchFamily="18" charset="0"/>
                        <a:cs typeface="Times New Roman" pitchFamily="18" charset="0"/>
                      </a:endParaRPr>
                    </a:p>
                    <a:p>
                      <a:r>
                        <a:rPr lang="ro-RO" sz="1400" dirty="0">
                          <a:latin typeface="Times New Roman" pitchFamily="18" charset="0"/>
                          <a:cs typeface="Times New Roman" pitchFamily="18" charset="0"/>
                        </a:rPr>
                        <a:t>  </a:t>
                      </a:r>
                      <a:r>
                        <a:rPr lang="pt-BR" sz="1400" dirty="0">
                          <a:latin typeface="Times New Roman" pitchFamily="18" charset="0"/>
                          <a:cs typeface="Times New Roman" pitchFamily="18" charset="0"/>
                        </a:rPr>
                        <a:t>individual </a:t>
                      </a:r>
                      <a:endParaRPr lang="ro-RO" sz="1400" dirty="0">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tc rowSpan="2">
                  <a:txBody>
                    <a:bodyPr/>
                    <a:lstStyle/>
                    <a:p>
                      <a:pPr>
                        <a:buNone/>
                      </a:pPr>
                      <a:r>
                        <a:rPr lang="en-US" sz="1400" dirty="0" err="1">
                          <a:latin typeface="Times New Roman" pitchFamily="18" charset="0"/>
                          <a:cs typeface="Times New Roman" pitchFamily="18" charset="0"/>
                        </a:rPr>
                        <a:t>Știință</a:t>
                      </a:r>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Formează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buchete</a:t>
                      </a:r>
                      <a:r>
                        <a:rPr lang="en-US" sz="1400" dirty="0">
                          <a:latin typeface="Times New Roman" pitchFamily="18" charset="0"/>
                          <a:cs typeface="Times New Roman" pitchFamily="18" charset="0"/>
                        </a:rPr>
                        <a:t>”-</a:t>
                      </a:r>
                      <a:r>
                        <a:rPr lang="en-US" sz="1400" dirty="0" err="1">
                          <a:latin typeface="Times New Roman" pitchFamily="18" charset="0"/>
                          <a:cs typeface="Times New Roman" pitchFamily="18" charset="0"/>
                        </a:rPr>
                        <a:t>exercițiu</a:t>
                      </a:r>
                      <a:r>
                        <a:rPr lang="en-US" sz="1400" dirty="0">
                          <a:latin typeface="Times New Roman" pitchFamily="18" charset="0"/>
                          <a:cs typeface="Times New Roman" pitchFamily="18" charset="0"/>
                        </a:rPr>
                        <a:t> cu material individual</a:t>
                      </a:r>
                      <a:endParaRPr lang="ro-RO" sz="1400" dirty="0">
                        <a:latin typeface="Times New Roman" pitchFamily="18" charset="0"/>
                        <a:cs typeface="Times New Roman" pitchFamily="18" charset="0"/>
                      </a:endParaRPr>
                    </a:p>
                    <a:p>
                      <a:pPr>
                        <a:buNone/>
                      </a:pPr>
                      <a:r>
                        <a:rPr lang="en-US" sz="1400" dirty="0" err="1">
                          <a:latin typeface="Times New Roman" pitchFamily="18" charset="0"/>
                          <a:cs typeface="Times New Roman" pitchFamily="18" charset="0"/>
                        </a:rPr>
                        <a:t>Joc</a:t>
                      </a:r>
                      <a:r>
                        <a:rPr lang="en-US" sz="1400" dirty="0">
                          <a:latin typeface="Times New Roman" pitchFamily="18" charset="0"/>
                          <a:cs typeface="Times New Roman" pitchFamily="18" charset="0"/>
                        </a:rPr>
                        <a:t> de </a:t>
                      </a:r>
                      <a:r>
                        <a:rPr lang="en-US" sz="1400" dirty="0" err="1">
                          <a:latin typeface="Times New Roman" pitchFamily="18" charset="0"/>
                          <a:cs typeface="Times New Roman" pitchFamily="18" charset="0"/>
                        </a:rPr>
                        <a:t>masă</a:t>
                      </a:r>
                      <a:r>
                        <a:rPr lang="en-US" sz="1400" dirty="0">
                          <a:latin typeface="Times New Roman" pitchFamily="18" charset="0"/>
                          <a:cs typeface="Times New Roman" pitchFamily="18" charset="0"/>
                        </a:rPr>
                        <a:t> :  “</a:t>
                      </a:r>
                      <a:r>
                        <a:rPr lang="ro-RO" sz="1400" dirty="0">
                          <a:latin typeface="Times New Roman" pitchFamily="18" charset="0"/>
                          <a:cs typeface="Times New Roman" pitchFamily="18" charset="0"/>
                        </a:rPr>
                        <a:t>Vaza cochetă</a:t>
                      </a:r>
                      <a:r>
                        <a:rPr lang="en-US" sz="1400" dirty="0">
                          <a:latin typeface="Times New Roman" pitchFamily="18" charset="0"/>
                          <a:cs typeface="Times New Roman" pitchFamily="18" charset="0"/>
                        </a:rPr>
                        <a:t>”-</a:t>
                      </a:r>
                      <a:r>
                        <a:rPr lang="ro-RO" sz="1400" dirty="0">
                          <a:latin typeface="Times New Roman" pitchFamily="18" charset="0"/>
                          <a:cs typeface="Times New Roman" pitchFamily="18" charset="0"/>
                        </a:rPr>
                        <a:t> </a:t>
                      </a:r>
                      <a:endParaRPr lang="en-US" sz="1400" dirty="0">
                        <a:latin typeface="Times New Roman" pitchFamily="18" charset="0"/>
                        <a:cs typeface="Times New Roman" pitchFamily="18" charset="0"/>
                      </a:endParaRPr>
                    </a:p>
                    <a:p>
                      <a:pPr>
                        <a:buNone/>
                      </a:pPr>
                      <a:r>
                        <a:rPr lang="en-US" sz="1400" dirty="0">
                          <a:latin typeface="Times New Roman" pitchFamily="18" charset="0"/>
                          <a:cs typeface="Times New Roman" pitchFamily="18" charset="0"/>
                        </a:rPr>
                        <a:t>                             </a:t>
                      </a:r>
                      <a:r>
                        <a:rPr lang="ro-RO" sz="1400" dirty="0">
                          <a:latin typeface="Times New Roman" pitchFamily="18" charset="0"/>
                          <a:cs typeface="Times New Roman" pitchFamily="18" charset="0"/>
                        </a:rPr>
                        <a:t>p</a:t>
                      </a:r>
                      <a:r>
                        <a:rPr lang="en-US" sz="1400" dirty="0" err="1">
                          <a:latin typeface="Times New Roman" pitchFamily="18" charset="0"/>
                          <a:cs typeface="Times New Roman" pitchFamily="18" charset="0"/>
                        </a:rPr>
                        <a:t>uzzle</a:t>
                      </a:r>
                      <a:r>
                        <a:rPr lang="en-US" sz="1400" dirty="0">
                          <a:latin typeface="Times New Roman" pitchFamily="18" charset="0"/>
                          <a:cs typeface="Times New Roman" pitchFamily="18" charset="0"/>
                        </a:rPr>
                        <a:t> </a:t>
                      </a:r>
                      <a:endParaRPr lang="ro-RO" sz="1400" dirty="0">
                        <a:latin typeface="Times New Roman" pitchFamily="18" charset="0"/>
                        <a:cs typeface="Times New Roman" pitchFamily="18" charset="0"/>
                      </a:endParaRPr>
                    </a:p>
                    <a:p>
                      <a:pPr>
                        <a:buNone/>
                      </a:pPr>
                      <a:r>
                        <a:rPr lang="en-US" sz="1400" dirty="0" err="1">
                          <a:latin typeface="Times New Roman" pitchFamily="18" charset="0"/>
                          <a:cs typeface="Times New Roman" pitchFamily="18" charset="0"/>
                        </a:rPr>
                        <a:t>Joc</a:t>
                      </a:r>
                      <a:r>
                        <a:rPr lang="en-US" sz="1400" dirty="0">
                          <a:latin typeface="Times New Roman" pitchFamily="18" charset="0"/>
                          <a:cs typeface="Times New Roman" pitchFamily="18" charset="0"/>
                        </a:rPr>
                        <a:t> de </a:t>
                      </a:r>
                      <a:r>
                        <a:rPr lang="en-US" sz="1400" dirty="0" err="1">
                          <a:latin typeface="Times New Roman" pitchFamily="18" charset="0"/>
                          <a:cs typeface="Times New Roman" pitchFamily="18" charset="0"/>
                        </a:rPr>
                        <a:t>rol</a:t>
                      </a:r>
                      <a:r>
                        <a:rPr lang="en-US" sz="1400" dirty="0">
                          <a:latin typeface="Times New Roman" pitchFamily="18" charset="0"/>
                          <a:cs typeface="Times New Roman" pitchFamily="18" charset="0"/>
                        </a:rPr>
                        <a:t> : “La </a:t>
                      </a:r>
                      <a:r>
                        <a:rPr lang="en-US" sz="1400" dirty="0" err="1">
                          <a:latin typeface="Times New Roman" pitchFamily="18" charset="0"/>
                          <a:cs typeface="Times New Roman" pitchFamily="18" charset="0"/>
                        </a:rPr>
                        <a:t>florărie</a:t>
                      </a:r>
                      <a:r>
                        <a:rPr lang="en-US" sz="1400" dirty="0">
                          <a:latin typeface="Times New Roman" pitchFamily="18" charset="0"/>
                          <a:cs typeface="Times New Roman" pitchFamily="18" charset="0"/>
                        </a:rPr>
                        <a:t>”</a:t>
                      </a:r>
                      <a:endParaRPr lang="ro-RO" sz="1400" dirty="0">
                        <a:latin typeface="Times New Roman" pitchFamily="18" charset="0"/>
                        <a:cs typeface="Times New Roman" pitchFamily="18" charset="0"/>
                      </a:endParaRPr>
                    </a:p>
                    <a:p>
                      <a:endParaRPr lang="ro-RO" sz="1400" dirty="0">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err="1">
                          <a:latin typeface="Times New Roman" pitchFamily="18" charset="0"/>
                          <a:cs typeface="Times New Roman" pitchFamily="18" charset="0"/>
                        </a:rPr>
                        <a:t>Activitate</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distractivă</a:t>
                      </a:r>
                      <a:r>
                        <a:rPr lang="en-US" sz="1400" dirty="0">
                          <a:latin typeface="Times New Roman" pitchFamily="18" charset="0"/>
                          <a:cs typeface="Times New Roman" pitchFamily="18" charset="0"/>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Valsul</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ghioceilor</a:t>
                      </a:r>
                      <a:r>
                        <a:rPr lang="en-US" sz="1400" dirty="0">
                          <a:latin typeface="Times New Roman" pitchFamily="18" charset="0"/>
                          <a:cs typeface="Times New Roman" pitchFamily="18" charset="0"/>
                        </a:rPr>
                        <a:t>”</a:t>
                      </a:r>
                      <a:r>
                        <a:rPr lang="ro-RO" sz="1400" dirty="0">
                          <a:latin typeface="Times New Roman" pitchFamily="18" charset="0"/>
                          <a:cs typeface="Times New Roman" pitchFamily="18" charset="0"/>
                        </a:rPr>
                        <a:t>.</a:t>
                      </a:r>
                      <a:endParaRPr lang="en-US" sz="1400" dirty="0">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o-RO" sz="1400" dirty="0">
                        <a:latin typeface="Times New Roman" pitchFamily="18" charset="0"/>
                        <a:cs typeface="Times New Roman" pitchFamily="18" charset="0"/>
                      </a:endParaRPr>
                    </a:p>
                    <a:p>
                      <a:endParaRPr lang="ro-RO" sz="1400" dirty="0">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r>
                        <a:rPr lang="en-US" sz="1400" dirty="0">
                          <a:latin typeface="Times New Roman" pitchFamily="18" charset="0"/>
                          <a:cs typeface="Times New Roman" pitchFamily="18" charset="0"/>
                        </a:rPr>
                        <a:t>D.OS.</a:t>
                      </a:r>
                      <a:r>
                        <a:rPr lang="en-US" sz="1400" baseline="0" dirty="0">
                          <a:latin typeface="Times New Roman" pitchFamily="18" charset="0"/>
                          <a:cs typeface="Times New Roman" pitchFamily="18" charset="0"/>
                        </a:rPr>
                        <a:t> : </a:t>
                      </a:r>
                      <a:r>
                        <a:rPr lang="en-US" sz="1400" dirty="0">
                          <a:latin typeface="Times New Roman" pitchFamily="18" charset="0"/>
                          <a:cs typeface="Times New Roman" pitchFamily="18" charset="0"/>
                        </a:rPr>
                        <a:t>„</a:t>
                      </a:r>
                      <a:r>
                        <a:rPr lang="en-US" sz="1400" dirty="0" err="1">
                          <a:latin typeface="Times New Roman" pitchFamily="18" charset="0"/>
                          <a:cs typeface="Times New Roman" pitchFamily="18" charset="0"/>
                        </a:rPr>
                        <a:t>Plantăm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ghiocei</a:t>
                      </a:r>
                      <a:r>
                        <a:rPr lang="en-US" sz="1400" dirty="0">
                          <a:latin typeface="Times New Roman" pitchFamily="18" charset="0"/>
                          <a:cs typeface="Times New Roman" pitchFamily="18" charset="0"/>
                        </a:rPr>
                        <a:t>” </a:t>
                      </a:r>
                      <a:r>
                        <a:rPr lang="ro-RO"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activitate</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practic-gopodărească</a:t>
                      </a:r>
                      <a:endParaRPr lang="ro-RO" sz="1400" dirty="0">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tc vMerge="1">
                  <a:txBody>
                    <a:bodyPr/>
                    <a:lstStyle/>
                    <a:p>
                      <a:endParaRPr lang="ro-RO" sz="1400">
                        <a:latin typeface="Times New Roman" pitchFamily="18" charset="0"/>
                        <a:cs typeface="Times New Roman" pitchFamily="18" charset="0"/>
                      </a:endParaRPr>
                    </a:p>
                  </a:txBody>
                  <a:tcPr>
                    <a:lnL w="76200" cap="flat" cmpd="sng" algn="ctr">
                      <a:solidFill>
                        <a:srgbClr val="C00000"/>
                      </a:solidFill>
                      <a:prstDash val="solid"/>
                      <a:round/>
                      <a:headEnd type="none" w="med" len="med"/>
                      <a:tailEnd type="none" w="med" len="med"/>
                    </a:lnL>
                    <a:lnR w="76200" cap="flat" cmpd="sng" algn="ctr">
                      <a:solidFill>
                        <a:srgbClr val="C00000"/>
                      </a:solidFill>
                      <a:prstDash val="solid"/>
                      <a:round/>
                      <a:headEnd type="none" w="med" len="med"/>
                      <a:tailEnd type="none" w="med" len="med"/>
                    </a:lnR>
                    <a:lnB w="76200" cap="flat" cmpd="sng" algn="ctr">
                      <a:solidFill>
                        <a:srgbClr val="C00000"/>
                      </a:solidFill>
                      <a:prstDash val="solid"/>
                      <a:round/>
                      <a:headEnd type="none" w="med" len="med"/>
                      <a:tailEnd type="none" w="med" len="med"/>
                    </a:lnB>
                  </a:tcPr>
                </a:tc>
                <a:tc vMerge="1">
                  <a:txBody>
                    <a:bodyPr/>
                    <a:lstStyle/>
                    <a:p>
                      <a:endParaRPr lang="ro-RO" sz="1400" dirty="0">
                        <a:latin typeface="Times New Roman" pitchFamily="18" charset="0"/>
                        <a:cs typeface="Times New Roman" pitchFamily="18" charset="0"/>
                      </a:endParaRPr>
                    </a:p>
                  </a:txBody>
                  <a:tcPr>
                    <a:lnL w="76200" cap="flat" cmpd="sng" algn="ctr">
                      <a:solidFill>
                        <a:srgbClr val="C00000"/>
                      </a:solidFill>
                      <a:prstDash val="solid"/>
                      <a:round/>
                      <a:headEnd type="none" w="med" len="med"/>
                      <a:tailEnd type="none" w="med" len="med"/>
                    </a:lnL>
                    <a:lnR w="76200" cap="flat" cmpd="sng" algn="ctr">
                      <a:solidFill>
                        <a:srgbClr val="C00000"/>
                      </a:solidFill>
                      <a:prstDash val="solid"/>
                      <a:round/>
                      <a:headEnd type="none" w="med" len="med"/>
                      <a:tailEnd type="none" w="med" len="med"/>
                    </a:lnR>
                    <a:lnB w="76200" cap="flat" cmpd="sng" algn="ctr">
                      <a:solidFill>
                        <a:srgbClr val="C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pic>
        <p:nvPicPr>
          <p:cNvPr id="8" name="Picture 7" descr="C:\Users\User\AppData\Local\Microsoft\Windows\Temporary Internet Files\Content.Word\20170515_103507.jpg"/>
          <p:cNvPicPr/>
          <p:nvPr/>
        </p:nvPicPr>
        <p:blipFill>
          <a:blip r:embed="rId2" cstate="print"/>
          <a:srcRect t="15608"/>
          <a:stretch>
            <a:fillRect/>
          </a:stretch>
        </p:blipFill>
        <p:spPr bwMode="auto">
          <a:xfrm>
            <a:off x="6228184" y="2420888"/>
            <a:ext cx="1944216" cy="1155150"/>
          </a:xfrm>
          <a:prstGeom prst="snip2DiagRect">
            <a:avLst/>
          </a:prstGeom>
          <a:solidFill>
            <a:srgbClr val="FFFFFF">
              <a:shade val="85000"/>
            </a:srgbClr>
          </a:solidFill>
          <a:ln w="88900" cap="sq">
            <a:solidFill>
              <a:schemeClr val="bg1"/>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9" name="Rectangle 8"/>
          <p:cNvSpPr/>
          <p:nvPr/>
        </p:nvSpPr>
        <p:spPr>
          <a:xfrm>
            <a:off x="1547664" y="3789040"/>
            <a:ext cx="5904656" cy="369332"/>
          </a:xfrm>
          <a:prstGeom prst="rect">
            <a:avLst/>
          </a:prstGeom>
        </p:spPr>
        <p:txBody>
          <a:bodyPr wrap="square">
            <a:spAutoFit/>
          </a:bodyPr>
          <a:lstStyle/>
          <a:p>
            <a:r>
              <a:rPr lang="ro-RO" sz="1400" b="1" dirty="0">
                <a:solidFill>
                  <a:srgbClr val="C00000"/>
                </a:solidFill>
                <a:latin typeface="Times New Roman" pitchFamily="18" charset="0"/>
                <a:cs typeface="Times New Roman" pitchFamily="18" charset="0"/>
              </a:rPr>
              <a:t>2)</a:t>
            </a:r>
            <a:r>
              <a:rPr lang="en-US" sz="1400" b="1" dirty="0">
                <a:solidFill>
                  <a:srgbClr val="C00000"/>
                </a:solidFill>
                <a:latin typeface="Times New Roman" pitchFamily="18" charset="0"/>
                <a:cs typeface="Times New Roman" pitchFamily="18" charset="0"/>
              </a:rPr>
              <a:t>“ </a:t>
            </a:r>
            <a:r>
              <a:rPr lang="en-US" sz="1400" b="1" dirty="0" err="1">
                <a:solidFill>
                  <a:srgbClr val="C00000"/>
                </a:solidFill>
                <a:latin typeface="Times New Roman" pitchFamily="18" charset="0"/>
                <a:cs typeface="Times New Roman" pitchFamily="18" charset="0"/>
              </a:rPr>
              <a:t>Istețel</a:t>
            </a:r>
            <a:r>
              <a:rPr lang="en-US" sz="1400" b="1" dirty="0">
                <a:solidFill>
                  <a:srgbClr val="C00000"/>
                </a:solidFill>
                <a:latin typeface="Times New Roman" pitchFamily="18" charset="0"/>
                <a:cs typeface="Times New Roman" pitchFamily="18" charset="0"/>
              </a:rPr>
              <a:t> </a:t>
            </a:r>
            <a:r>
              <a:rPr lang="en-US" sz="1400" b="1" dirty="0" err="1">
                <a:solidFill>
                  <a:srgbClr val="C00000"/>
                </a:solidFill>
                <a:latin typeface="Times New Roman" pitchFamily="18" charset="0"/>
                <a:cs typeface="Times New Roman" pitchFamily="18" charset="0"/>
              </a:rPr>
              <a:t>acu</a:t>
            </a:r>
            <a:r>
              <a:rPr lang="en-US" sz="1400" b="1" dirty="0">
                <a:solidFill>
                  <a:srgbClr val="C00000"/>
                </a:solidFill>
                <a:latin typeface="Times New Roman" pitchFamily="18" charset="0"/>
                <a:cs typeface="Times New Roman" pitchFamily="18" charset="0"/>
              </a:rPr>
              <a:t>’ </a:t>
            </a:r>
            <a:r>
              <a:rPr lang="en-US" sz="1400" b="1" dirty="0" err="1">
                <a:solidFill>
                  <a:srgbClr val="C00000"/>
                </a:solidFill>
                <a:latin typeface="Times New Roman" pitchFamily="18" charset="0"/>
                <a:cs typeface="Times New Roman" pitchFamily="18" charset="0"/>
              </a:rPr>
              <a:t>învață</a:t>
            </a:r>
            <a:r>
              <a:rPr lang="en-US" sz="1400" b="1" dirty="0">
                <a:solidFill>
                  <a:srgbClr val="C00000"/>
                </a:solidFill>
                <a:latin typeface="Times New Roman" pitchFamily="18" charset="0"/>
                <a:cs typeface="Times New Roman" pitchFamily="18" charset="0"/>
              </a:rPr>
              <a:t>, / </a:t>
            </a:r>
            <a:r>
              <a:rPr lang="en-US" sz="1400" b="1" dirty="0" err="1">
                <a:solidFill>
                  <a:srgbClr val="C00000"/>
                </a:solidFill>
                <a:latin typeface="Times New Roman" pitchFamily="18" charset="0"/>
                <a:cs typeface="Times New Roman" pitchFamily="18" charset="0"/>
              </a:rPr>
              <a:t>Corect</a:t>
            </a:r>
            <a:r>
              <a:rPr lang="en-US" sz="1400" b="1" dirty="0">
                <a:solidFill>
                  <a:srgbClr val="C00000"/>
                </a:solidFill>
                <a:latin typeface="Times New Roman" pitchFamily="18" charset="0"/>
                <a:cs typeface="Times New Roman" pitchFamily="18" charset="0"/>
              </a:rPr>
              <a:t> </a:t>
            </a:r>
            <a:r>
              <a:rPr lang="en-US" sz="1400" b="1" dirty="0" err="1">
                <a:solidFill>
                  <a:srgbClr val="C00000"/>
                </a:solidFill>
                <a:latin typeface="Times New Roman" pitchFamily="18" charset="0"/>
                <a:cs typeface="Times New Roman" pitchFamily="18" charset="0"/>
              </a:rPr>
              <a:t>să</a:t>
            </a:r>
            <a:r>
              <a:rPr lang="en-US" sz="1400" b="1" dirty="0">
                <a:solidFill>
                  <a:srgbClr val="C00000"/>
                </a:solidFill>
                <a:latin typeface="Times New Roman" pitchFamily="18" charset="0"/>
                <a:cs typeface="Times New Roman" pitchFamily="18" charset="0"/>
              </a:rPr>
              <a:t> </a:t>
            </a:r>
            <a:r>
              <a:rPr lang="en-US" sz="1400" b="1" dirty="0" err="1">
                <a:solidFill>
                  <a:srgbClr val="C00000"/>
                </a:solidFill>
                <a:latin typeface="Times New Roman" pitchFamily="18" charset="0"/>
                <a:cs typeface="Times New Roman" pitchFamily="18" charset="0"/>
              </a:rPr>
              <a:t>socotească</a:t>
            </a:r>
            <a:r>
              <a:rPr lang="en-US" sz="1400" b="1" dirty="0">
                <a:solidFill>
                  <a:srgbClr val="C00000"/>
                </a:solidFill>
                <a:latin typeface="Times New Roman" pitchFamily="18" charset="0"/>
                <a:cs typeface="Times New Roman" pitchFamily="18" charset="0"/>
              </a:rPr>
              <a:t>“ </a:t>
            </a:r>
            <a:r>
              <a:rPr lang="ro-RO" b="1" dirty="0">
                <a:solidFill>
                  <a:srgbClr val="C00000"/>
                </a:solidFill>
                <a:latin typeface="Times New Roman" pitchFamily="18" charset="0"/>
                <a:cs typeface="Times New Roman" pitchFamily="18" charset="0"/>
              </a:rPr>
              <a:t>.</a:t>
            </a:r>
            <a:endParaRPr lang="ro-RO" dirty="0"/>
          </a:p>
        </p:txBody>
      </p:sp>
      <p:graphicFrame>
        <p:nvGraphicFramePr>
          <p:cNvPr id="10" name="Table 9"/>
          <p:cNvGraphicFramePr>
            <a:graphicFrameLocks noGrp="1"/>
          </p:cNvGraphicFramePr>
          <p:nvPr/>
        </p:nvGraphicFramePr>
        <p:xfrm>
          <a:off x="1403648" y="4221088"/>
          <a:ext cx="6792416" cy="2382520"/>
        </p:xfrm>
        <a:graphic>
          <a:graphicData uri="http://schemas.openxmlformats.org/drawingml/2006/table">
            <a:tbl>
              <a:tblPr firstRow="1" bandRow="1">
                <a:tableStyleId>{5940675A-B579-460E-94D1-54222C63F5DA}</a:tableStyleId>
              </a:tblPr>
              <a:tblGrid>
                <a:gridCol w="2032000">
                  <a:extLst>
                    <a:ext uri="{9D8B030D-6E8A-4147-A177-3AD203B41FA5}">
                      <a16:colId xmlns:a16="http://schemas.microsoft.com/office/drawing/2014/main" val="20000"/>
                    </a:ext>
                  </a:extLst>
                </a:gridCol>
                <a:gridCol w="2456160">
                  <a:extLst>
                    <a:ext uri="{9D8B030D-6E8A-4147-A177-3AD203B41FA5}">
                      <a16:colId xmlns:a16="http://schemas.microsoft.com/office/drawing/2014/main" val="20001"/>
                    </a:ext>
                  </a:extLst>
                </a:gridCol>
                <a:gridCol w="2304256">
                  <a:extLst>
                    <a:ext uri="{9D8B030D-6E8A-4147-A177-3AD203B41FA5}">
                      <a16:colId xmlns:a16="http://schemas.microsoft.com/office/drawing/2014/main" val="20002"/>
                    </a:ext>
                  </a:extLst>
                </a:gridCol>
              </a:tblGrid>
              <a:tr h="370840">
                <a:tc>
                  <a:txBody>
                    <a:bodyPr/>
                    <a:lstStyle/>
                    <a:p>
                      <a:pPr algn="ctr"/>
                      <a:r>
                        <a:rPr lang="en-US" sz="1400" b="1" dirty="0">
                          <a:solidFill>
                            <a:srgbClr val="C00000"/>
                          </a:solidFill>
                          <a:latin typeface="Times New Roman" pitchFamily="18" charset="0"/>
                          <a:cs typeface="Times New Roman" pitchFamily="18" charset="0"/>
                        </a:rPr>
                        <a:t>A.D.E.</a:t>
                      </a:r>
                      <a:endParaRPr lang="ro-RO" sz="1400" b="1" dirty="0">
                        <a:solidFill>
                          <a:srgbClr val="C00000"/>
                        </a:solidFill>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tc>
                  <a:txBody>
                    <a:bodyPr/>
                    <a:lstStyle/>
                    <a:p>
                      <a:pPr algn="ctr"/>
                      <a:r>
                        <a:rPr lang="en-US" sz="1400" b="1" dirty="0">
                          <a:solidFill>
                            <a:srgbClr val="C00000"/>
                          </a:solidFill>
                          <a:latin typeface="Times New Roman" pitchFamily="18" charset="0"/>
                          <a:cs typeface="Times New Roman" pitchFamily="18" charset="0"/>
                        </a:rPr>
                        <a:t>A.L.A.</a:t>
                      </a:r>
                      <a:endParaRPr lang="ro-RO" sz="1400" b="1" dirty="0">
                        <a:solidFill>
                          <a:srgbClr val="C00000"/>
                        </a:solidFill>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tc>
                  <a:txBody>
                    <a:bodyPr/>
                    <a:lstStyle/>
                    <a:p>
                      <a:pPr algn="ctr"/>
                      <a:r>
                        <a:rPr lang="en-US" sz="1400" b="1" dirty="0">
                          <a:solidFill>
                            <a:srgbClr val="C00000"/>
                          </a:solidFill>
                          <a:latin typeface="Times New Roman" pitchFamily="18" charset="0"/>
                          <a:cs typeface="Times New Roman" pitchFamily="18" charset="0"/>
                        </a:rPr>
                        <a:t>A.L.A. II</a:t>
                      </a:r>
                      <a:endParaRPr lang="ro-RO" sz="1400" b="1" dirty="0">
                        <a:solidFill>
                          <a:srgbClr val="C00000"/>
                        </a:solidFill>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r>
                        <a:rPr lang="ro-RO" sz="1400" dirty="0">
                          <a:latin typeface="Times New Roman" pitchFamily="18" charset="0"/>
                          <a:cs typeface="Times New Roman" pitchFamily="18" charset="0"/>
                        </a:rPr>
                        <a:t>D.Ș. </a:t>
                      </a:r>
                      <a:r>
                        <a:rPr lang="en-US" sz="1400" dirty="0">
                          <a:latin typeface="Times New Roman" pitchFamily="18" charset="0"/>
                          <a:cs typeface="Times New Roman" pitchFamily="18" charset="0"/>
                        </a:rPr>
                        <a:t>:</a:t>
                      </a:r>
                      <a:endParaRPr lang="en-US" sz="1400" baseline="0" dirty="0">
                        <a:latin typeface="Times New Roman" pitchFamily="18" charset="0"/>
                        <a:cs typeface="Times New Roman" pitchFamily="18" charset="0"/>
                      </a:endParaRPr>
                    </a:p>
                    <a:p>
                      <a:r>
                        <a:rPr lang="en-US" sz="1400" dirty="0">
                          <a:latin typeface="Times New Roman" pitchFamily="18" charset="0"/>
                          <a:cs typeface="Times New Roman" pitchFamily="18" charset="0"/>
                        </a:rPr>
                        <a:t>“</a:t>
                      </a:r>
                      <a:r>
                        <a:rPr lang="en-US" sz="1400" dirty="0" err="1">
                          <a:latin typeface="Times New Roman" pitchFamily="18" charset="0"/>
                          <a:cs typeface="Times New Roman" pitchFamily="18" charset="0"/>
                        </a:rPr>
                        <a:t>Istețel</a:t>
                      </a:r>
                      <a:r>
                        <a:rPr lang="en-US" sz="1400" dirty="0">
                          <a:latin typeface="Times New Roman" pitchFamily="18" charset="0"/>
                          <a:cs typeface="Times New Roman" pitchFamily="18" charset="0"/>
                        </a:rPr>
                        <a:t> se </a:t>
                      </a:r>
                      <a:r>
                        <a:rPr lang="en-US" sz="1400" dirty="0" err="1">
                          <a:latin typeface="Times New Roman" pitchFamily="18" charset="0"/>
                          <a:cs typeface="Times New Roman" pitchFamily="18" charset="0"/>
                        </a:rPr>
                        <a:t>străduiește</a:t>
                      </a:r>
                      <a:r>
                        <a:rPr lang="en-US" sz="1400" dirty="0">
                          <a:latin typeface="Times New Roman" pitchFamily="18" charset="0"/>
                          <a:cs typeface="Times New Roman" pitchFamily="18" charset="0"/>
                        </a:rPr>
                        <a:t>, / </a:t>
                      </a:r>
                    </a:p>
                    <a:p>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bine</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socotește</a:t>
                      </a:r>
                      <a:r>
                        <a:rPr lang="en-US" sz="1400" dirty="0">
                          <a:latin typeface="Times New Roman" pitchFamily="18" charset="0"/>
                          <a:cs typeface="Times New Roman" pitchFamily="18" charset="0"/>
                        </a:rPr>
                        <a:t>.</a:t>
                      </a:r>
                      <a:r>
                        <a:rPr lang="en-US" sz="1400" b="1" dirty="0">
                          <a:latin typeface="Times New Roman" pitchFamily="18" charset="0"/>
                          <a:cs typeface="Times New Roman" pitchFamily="18" charset="0"/>
                        </a:rPr>
                        <a:t> </a:t>
                      </a:r>
                      <a:r>
                        <a:rPr lang="en-US" sz="1400" dirty="0">
                          <a:latin typeface="Times New Roman" pitchFamily="18" charset="0"/>
                          <a:cs typeface="Times New Roman" pitchFamily="18" charset="0"/>
                        </a:rPr>
                        <a:t> “</a:t>
                      </a:r>
                      <a:endParaRPr lang="ro-RO" sz="1400" dirty="0">
                        <a:latin typeface="Times New Roman" pitchFamily="18" charset="0"/>
                        <a:cs typeface="Times New Roman" pitchFamily="18" charset="0"/>
                      </a:endParaRPr>
                    </a:p>
                    <a:p>
                      <a:r>
                        <a:rPr lang="ro-RO" sz="1400" dirty="0">
                          <a:latin typeface="Times New Roman" pitchFamily="18" charset="0"/>
                          <a:cs typeface="Times New Roman" pitchFamily="18" charset="0"/>
                        </a:rPr>
                        <a:t>       </a:t>
                      </a:r>
                      <a:r>
                        <a:rPr lang="pt-BR" sz="1400" dirty="0">
                          <a:latin typeface="Times New Roman" pitchFamily="18" charset="0"/>
                          <a:cs typeface="Times New Roman" pitchFamily="18" charset="0"/>
                        </a:rPr>
                        <a:t> –joc didactic </a:t>
                      </a:r>
                      <a:endParaRPr lang="ro-RO" sz="1400" dirty="0">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tcPr>
                </a:tc>
                <a:tc rowSpan="2">
                  <a:txBody>
                    <a:bodyPr/>
                    <a:lstStyle/>
                    <a:p>
                      <a:pPr>
                        <a:buNone/>
                      </a:pPr>
                      <a:r>
                        <a:rPr lang="en-US" sz="1400" dirty="0" err="1">
                          <a:latin typeface="Times New Roman" pitchFamily="18" charset="0"/>
                          <a:cs typeface="Times New Roman" pitchFamily="18" charset="0"/>
                        </a:rPr>
                        <a:t>Știință</a:t>
                      </a:r>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Năzdrăvanii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fluturei</a:t>
                      </a:r>
                      <a:r>
                        <a:rPr lang="en-US" sz="1400" dirty="0">
                          <a:latin typeface="Times New Roman" pitchFamily="18" charset="0"/>
                          <a:cs typeface="Times New Roman" pitchFamily="18" charset="0"/>
                        </a:rPr>
                        <a:t>/</a:t>
                      </a:r>
                    </a:p>
                    <a:p>
                      <a:pPr>
                        <a:buNone/>
                      </a:pP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Îți</a:t>
                      </a:r>
                      <a:r>
                        <a:rPr lang="en-US" sz="1400" dirty="0">
                          <a:latin typeface="Times New Roman" pitchFamily="18" charset="0"/>
                          <a:cs typeface="Times New Roman" pitchFamily="18" charset="0"/>
                        </a:rPr>
                        <a:t> spun </a:t>
                      </a:r>
                      <a:r>
                        <a:rPr lang="en-US" sz="1400" dirty="0" err="1">
                          <a:latin typeface="Times New Roman" pitchFamily="18" charset="0"/>
                          <a:cs typeface="Times New Roman" pitchFamily="18" charset="0"/>
                        </a:rPr>
                        <a:t>să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te</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joci</a:t>
                      </a:r>
                      <a:r>
                        <a:rPr lang="en-US" sz="1400" dirty="0">
                          <a:latin typeface="Times New Roman" pitchFamily="18" charset="0"/>
                          <a:cs typeface="Times New Roman" pitchFamily="18" charset="0"/>
                        </a:rPr>
                        <a:t> cu </a:t>
                      </a:r>
                      <a:r>
                        <a:rPr lang="en-US" sz="1400" dirty="0" err="1">
                          <a:latin typeface="Times New Roman" pitchFamily="18" charset="0"/>
                          <a:cs typeface="Times New Roman" pitchFamily="18" charset="0"/>
                        </a:rPr>
                        <a:t>ei</a:t>
                      </a:r>
                      <a:r>
                        <a:rPr lang="en-US" sz="1400" dirty="0">
                          <a:latin typeface="Times New Roman" pitchFamily="18" charset="0"/>
                          <a:cs typeface="Times New Roman" pitchFamily="18" charset="0"/>
                        </a:rPr>
                        <a:t>”</a:t>
                      </a:r>
                    </a:p>
                    <a:p>
                      <a:pPr>
                        <a:buNone/>
                      </a:pPr>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joc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exercițiu</a:t>
                      </a:r>
                      <a:endParaRPr lang="ro-RO" sz="1400" dirty="0">
                        <a:latin typeface="Times New Roman" pitchFamily="18" charset="0"/>
                        <a:cs typeface="Times New Roman" pitchFamily="18" charset="0"/>
                      </a:endParaRPr>
                    </a:p>
                    <a:p>
                      <a:pPr>
                        <a:buNone/>
                      </a:pPr>
                      <a:r>
                        <a:rPr lang="en-US" sz="1400" dirty="0" err="1">
                          <a:latin typeface="Times New Roman" pitchFamily="18" charset="0"/>
                          <a:cs typeface="Times New Roman" pitchFamily="18" charset="0"/>
                        </a:rPr>
                        <a:t>Artă</a:t>
                      </a:r>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Culoarea</a:t>
                      </a:r>
                      <a:r>
                        <a:rPr lang="en-US" sz="1400" dirty="0">
                          <a:latin typeface="Times New Roman" pitchFamily="18" charset="0"/>
                          <a:cs typeface="Times New Roman" pitchFamily="18" charset="0"/>
                        </a:rPr>
                        <a:t> , element de </a:t>
                      </a:r>
                    </a:p>
                    <a:p>
                      <a:pPr>
                        <a:buNone/>
                      </a:pP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limbaj</a:t>
                      </a:r>
                      <a:r>
                        <a:rPr lang="en-US" sz="1400" dirty="0">
                          <a:latin typeface="Times New Roman" pitchFamily="18" charset="0"/>
                          <a:cs typeface="Times New Roman" pitchFamily="18" charset="0"/>
                        </a:rPr>
                        <a:t> plastic</a:t>
                      </a:r>
                      <a:r>
                        <a:rPr lang="ro-RO" sz="1400" dirty="0">
                          <a:latin typeface="Times New Roman" pitchFamily="18" charset="0"/>
                          <a:cs typeface="Times New Roman" pitchFamily="18" charset="0"/>
                        </a:rPr>
                        <a:t> </a:t>
                      </a:r>
                      <a:r>
                        <a:rPr lang="en-US" sz="1400" dirty="0">
                          <a:latin typeface="Times New Roman" pitchFamily="18" charset="0"/>
                          <a:cs typeface="Times New Roman" pitchFamily="18" charset="0"/>
                        </a:rPr>
                        <a:t>- </a:t>
                      </a:r>
                      <a:r>
                        <a:rPr lang="ro-RO" sz="1400" dirty="0">
                          <a:latin typeface="Times New Roman" pitchFamily="18" charset="0"/>
                          <a:cs typeface="Times New Roman" pitchFamily="18" charset="0"/>
                        </a:rPr>
                        <a:t>p</a:t>
                      </a:r>
                      <a:r>
                        <a:rPr lang="en-US" sz="1400" dirty="0" err="1">
                          <a:latin typeface="Times New Roman" pitchFamily="18" charset="0"/>
                          <a:cs typeface="Times New Roman" pitchFamily="18" charset="0"/>
                        </a:rPr>
                        <a:t>ictură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pe</a:t>
                      </a:r>
                      <a:endParaRPr lang="en-US" sz="1400" dirty="0">
                        <a:latin typeface="Times New Roman" pitchFamily="18" charset="0"/>
                        <a:cs typeface="Times New Roman" pitchFamily="18" charset="0"/>
                      </a:endParaRPr>
                    </a:p>
                    <a:p>
                      <a:pPr>
                        <a:buNone/>
                      </a:pP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baloane</a:t>
                      </a:r>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Fluturi</a:t>
                      </a:r>
                      <a:r>
                        <a:rPr lang="en-US" sz="1400" dirty="0">
                          <a:latin typeface="Times New Roman" pitchFamily="18" charset="0"/>
                          <a:cs typeface="Times New Roman" pitchFamily="18" charset="0"/>
                        </a:rPr>
                        <a:t>”</a:t>
                      </a:r>
                      <a:endParaRPr lang="ro-RO" sz="1400" dirty="0">
                        <a:latin typeface="Times New Roman" pitchFamily="18" charset="0"/>
                        <a:cs typeface="Times New Roman" pitchFamily="18" charset="0"/>
                      </a:endParaRPr>
                    </a:p>
                    <a:p>
                      <a:pPr>
                        <a:buNone/>
                      </a:pPr>
                      <a:r>
                        <a:rPr lang="en-US" sz="1400" dirty="0" err="1">
                          <a:latin typeface="Times New Roman" pitchFamily="18" charset="0"/>
                          <a:cs typeface="Times New Roman" pitchFamily="18" charset="0"/>
                        </a:rPr>
                        <a:t>Bibliotecă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Drumul</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fluturilor</a:t>
                      </a:r>
                      <a:r>
                        <a:rPr lang="en-US" sz="1400" dirty="0">
                          <a:latin typeface="Times New Roman" pitchFamily="18" charset="0"/>
                          <a:cs typeface="Times New Roman" pitchFamily="18" charset="0"/>
                        </a:rPr>
                        <a:t>”</a:t>
                      </a:r>
                    </a:p>
                    <a:p>
                      <a:pPr>
                        <a:buNone/>
                      </a:pP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labirint</a:t>
                      </a:r>
                      <a:endParaRPr lang="ro-RO" sz="1400" dirty="0">
                        <a:latin typeface="Times New Roman" pitchFamily="18" charset="0"/>
                        <a:cs typeface="Times New Roman" pitchFamily="18" charset="0"/>
                      </a:endParaRPr>
                    </a:p>
                    <a:p>
                      <a:endParaRPr lang="ro-RO" sz="1400" dirty="0">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err="1">
                          <a:latin typeface="Times New Roman" pitchFamily="18" charset="0"/>
                          <a:cs typeface="Times New Roman" pitchFamily="18" charset="0"/>
                        </a:rPr>
                        <a:t>Activitate</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distractivă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Lansare</a:t>
                      </a:r>
                      <a:r>
                        <a:rPr lang="en-US" sz="1400" dirty="0">
                          <a:latin typeface="Times New Roman" pitchFamily="18" charset="0"/>
                          <a:cs typeface="Times New Roman" pitchFamily="18" charset="0"/>
                        </a:rPr>
                        <a:t> de </a:t>
                      </a:r>
                      <a:r>
                        <a:rPr lang="en-US" sz="1400" dirty="0" err="1">
                          <a:latin typeface="Times New Roman" pitchFamily="18" charset="0"/>
                          <a:cs typeface="Times New Roman" pitchFamily="18" charset="0"/>
                        </a:rPr>
                        <a:t>baloane</a:t>
                      </a:r>
                      <a:r>
                        <a:rPr lang="en-US" sz="1400" dirty="0">
                          <a:latin typeface="Times New Roman" pitchFamily="18" charset="0"/>
                          <a:cs typeface="Times New Roman" pitchFamily="18" charset="0"/>
                        </a:rPr>
                        <a:t> ”</a:t>
                      </a:r>
                      <a:r>
                        <a:rPr lang="ro-RO" sz="1400" dirty="0">
                          <a:latin typeface="Times New Roman" pitchFamily="18" charset="0"/>
                          <a:cs typeface="Times New Roman" pitchFamily="18" charset="0"/>
                        </a:rPr>
                        <a:t>.</a:t>
                      </a:r>
                      <a:endParaRPr lang="en-US" sz="1400" dirty="0">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o-RO" sz="1400" dirty="0">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o-RO" sz="1400" dirty="0">
                        <a:latin typeface="Times New Roman" pitchFamily="18" charset="0"/>
                        <a:cs typeface="Times New Roman" pitchFamily="18" charset="0"/>
                      </a:endParaRPr>
                    </a:p>
                    <a:p>
                      <a:endParaRPr lang="ro-RO" sz="1400" dirty="0">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r>
                        <a:rPr lang="en-US" sz="1400" dirty="0">
                          <a:latin typeface="Times New Roman" pitchFamily="18" charset="0"/>
                          <a:cs typeface="Times New Roman" pitchFamily="18" charset="0"/>
                        </a:rPr>
                        <a:t>D.E.C.</a:t>
                      </a:r>
                      <a:r>
                        <a:rPr lang="en-US" sz="1400" baseline="0" dirty="0">
                          <a:latin typeface="Times New Roman" pitchFamily="18" charset="0"/>
                          <a:cs typeface="Times New Roman" pitchFamily="18" charset="0"/>
                        </a:rPr>
                        <a:t> : </a:t>
                      </a:r>
                      <a:r>
                        <a:rPr lang="en-US" sz="1400" dirty="0" err="1">
                          <a:latin typeface="Times New Roman" pitchFamily="18" charset="0"/>
                          <a:cs typeface="Times New Roman" pitchFamily="18" charset="0"/>
                        </a:rPr>
                        <a:t>Deprinderi</a:t>
                      </a:r>
                      <a:r>
                        <a:rPr lang="en-US" sz="1400" dirty="0">
                          <a:latin typeface="Times New Roman" pitchFamily="18" charset="0"/>
                          <a:cs typeface="Times New Roman" pitchFamily="18" charset="0"/>
                        </a:rPr>
                        <a:t> de </a:t>
                      </a:r>
                      <a:endParaRPr lang="ro-RO" sz="1400" dirty="0">
                        <a:latin typeface="Times New Roman" pitchFamily="18" charset="0"/>
                        <a:cs typeface="Times New Roman" pitchFamily="18" charset="0"/>
                      </a:endParaRPr>
                    </a:p>
                    <a:p>
                      <a:r>
                        <a:rPr lang="ro-RO"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interpretare</a:t>
                      </a:r>
                      <a:r>
                        <a:rPr lang="ro-RO" sz="1400" dirty="0">
                          <a:latin typeface="Times New Roman" pitchFamily="18" charset="0"/>
                          <a:cs typeface="Times New Roman" pitchFamily="18" charset="0"/>
                        </a:rPr>
                        <a:t>  </a:t>
                      </a:r>
                    </a:p>
                    <a:p>
                      <a:r>
                        <a:rPr lang="ro-RO" sz="1400" dirty="0">
                          <a:latin typeface="Times New Roman" pitchFamily="18" charset="0"/>
                          <a:cs typeface="Times New Roman" pitchFamily="18" charset="0"/>
                        </a:rPr>
                        <a:t>                    cântec</a:t>
                      </a:r>
                      <a:r>
                        <a:rPr lang="ro-RO" sz="1400" baseline="0" dirty="0">
                          <a:latin typeface="Times New Roman" pitchFamily="18" charset="0"/>
                          <a:cs typeface="Times New Roman" pitchFamily="18" charset="0"/>
                        </a:rPr>
                        <a:t> </a:t>
                      </a:r>
                      <a:endParaRPr lang="ro-RO" sz="1400" dirty="0">
                        <a:latin typeface="Times New Roman" pitchFamily="18" charset="0"/>
                        <a:cs typeface="Times New Roman" pitchFamily="18" charset="0"/>
                      </a:endParaRPr>
                    </a:p>
                    <a:p>
                      <a:r>
                        <a:rPr lang="ro-RO" sz="1400" dirty="0">
                          <a:latin typeface="Times New Roman" pitchFamily="18" charset="0"/>
                          <a:cs typeface="Times New Roman" pitchFamily="18" charset="0"/>
                        </a:rPr>
                        <a:t>         </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Fluturașul</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meu</a:t>
                      </a:r>
                      <a:r>
                        <a:rPr lang="en-US" sz="1400" dirty="0">
                          <a:latin typeface="Times New Roman" pitchFamily="18" charset="0"/>
                          <a:cs typeface="Times New Roman" pitchFamily="18" charset="0"/>
                        </a:rPr>
                        <a:t> ” </a:t>
                      </a:r>
                      <a:endParaRPr lang="ro-RO" sz="1400" dirty="0">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B w="57150" cap="flat" cmpd="sng" algn="ctr">
                      <a:solidFill>
                        <a:srgbClr val="C00000"/>
                      </a:solidFill>
                      <a:prstDash val="solid"/>
                      <a:round/>
                      <a:headEnd type="none" w="med" len="med"/>
                      <a:tailEnd type="none" w="med" len="med"/>
                    </a:lnB>
                  </a:tcPr>
                </a:tc>
                <a:tc vMerge="1">
                  <a:txBody>
                    <a:bodyPr/>
                    <a:lstStyle/>
                    <a:p>
                      <a:endParaRPr lang="ro-RO" sz="1400">
                        <a:latin typeface="Times New Roman" pitchFamily="18" charset="0"/>
                        <a:cs typeface="Times New Roman" pitchFamily="18" charset="0"/>
                      </a:endParaRPr>
                    </a:p>
                  </a:txBody>
                  <a:tcPr>
                    <a:lnL w="76200" cap="flat" cmpd="sng" algn="ctr">
                      <a:solidFill>
                        <a:srgbClr val="C00000"/>
                      </a:solidFill>
                      <a:prstDash val="solid"/>
                      <a:round/>
                      <a:headEnd type="none" w="med" len="med"/>
                      <a:tailEnd type="none" w="med" len="med"/>
                    </a:lnL>
                    <a:lnR w="76200" cap="flat" cmpd="sng" algn="ctr">
                      <a:solidFill>
                        <a:srgbClr val="C00000"/>
                      </a:solidFill>
                      <a:prstDash val="solid"/>
                      <a:round/>
                      <a:headEnd type="none" w="med" len="med"/>
                      <a:tailEnd type="none" w="med" len="med"/>
                    </a:lnR>
                    <a:lnB w="76200" cap="flat" cmpd="sng" algn="ctr">
                      <a:solidFill>
                        <a:srgbClr val="C00000"/>
                      </a:solidFill>
                      <a:prstDash val="solid"/>
                      <a:round/>
                      <a:headEnd type="none" w="med" len="med"/>
                      <a:tailEnd type="none" w="med" len="med"/>
                    </a:lnB>
                  </a:tcPr>
                </a:tc>
                <a:tc vMerge="1">
                  <a:txBody>
                    <a:bodyPr/>
                    <a:lstStyle/>
                    <a:p>
                      <a:endParaRPr lang="ro-RO" sz="1400" dirty="0">
                        <a:latin typeface="Times New Roman" pitchFamily="18" charset="0"/>
                        <a:cs typeface="Times New Roman" pitchFamily="18" charset="0"/>
                      </a:endParaRPr>
                    </a:p>
                  </a:txBody>
                  <a:tcPr>
                    <a:lnL w="76200" cap="flat" cmpd="sng" algn="ctr">
                      <a:solidFill>
                        <a:srgbClr val="C00000"/>
                      </a:solidFill>
                      <a:prstDash val="solid"/>
                      <a:round/>
                      <a:headEnd type="none" w="med" len="med"/>
                      <a:tailEnd type="none" w="med" len="med"/>
                    </a:lnL>
                    <a:lnR w="76200" cap="flat" cmpd="sng" algn="ctr">
                      <a:solidFill>
                        <a:srgbClr val="C00000"/>
                      </a:solidFill>
                      <a:prstDash val="solid"/>
                      <a:round/>
                      <a:headEnd type="none" w="med" len="med"/>
                      <a:tailEnd type="none" w="med" len="med"/>
                    </a:lnR>
                    <a:lnB w="76200" cap="flat" cmpd="sng" algn="ctr">
                      <a:solidFill>
                        <a:srgbClr val="C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pic>
        <p:nvPicPr>
          <p:cNvPr id="11" name="Picture 10" descr="D:\salvari\My Documents\anca\An scolar  2016-2017\Activitati grupa mijlocie 2017\Insecte\20170516_092757.jpg"/>
          <p:cNvPicPr/>
          <p:nvPr/>
        </p:nvPicPr>
        <p:blipFill>
          <a:blip r:embed="rId3" cstate="print"/>
          <a:srcRect/>
          <a:stretch>
            <a:fillRect/>
          </a:stretch>
        </p:blipFill>
        <p:spPr bwMode="auto">
          <a:xfrm>
            <a:off x="6012160" y="5085184"/>
            <a:ext cx="1800200" cy="1336030"/>
          </a:xfrm>
          <a:prstGeom prst="snip2DiagRect">
            <a:avLst/>
          </a:prstGeom>
          <a:solidFill>
            <a:srgbClr val="FFFFFF">
              <a:shade val="85000"/>
            </a:srgbClr>
          </a:solidFill>
          <a:ln w="88900" cap="sq">
            <a:solidFill>
              <a:schemeClr val="bg1"/>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wedg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490066"/>
          </a:xfrm>
        </p:spPr>
        <p:txBody>
          <a:bodyPr>
            <a:normAutofit/>
          </a:bodyPr>
          <a:lstStyle/>
          <a:p>
            <a:pPr algn="ctr"/>
            <a:r>
              <a:rPr lang="en-US" sz="1600" b="1" dirty="0" err="1">
                <a:solidFill>
                  <a:srgbClr val="C00000"/>
                </a:solidFill>
                <a:effectLst/>
                <a:latin typeface="Times New Roman" pitchFamily="18" charset="0"/>
                <a:cs typeface="Times New Roman" pitchFamily="18" charset="0"/>
              </a:rPr>
              <a:t>Activit</a:t>
            </a:r>
            <a:r>
              <a:rPr lang="ro-RO" sz="1600" b="1" dirty="0">
                <a:solidFill>
                  <a:srgbClr val="C00000"/>
                </a:solidFill>
                <a:effectLst/>
                <a:latin typeface="Times New Roman" pitchFamily="18" charset="0"/>
                <a:cs typeface="Times New Roman" pitchFamily="18" charset="0"/>
              </a:rPr>
              <a:t>ăți de dezvoltare a inteligenței muzicale</a:t>
            </a:r>
            <a:endParaRPr lang="ro-RO" sz="1600" dirty="0"/>
          </a:p>
        </p:txBody>
      </p:sp>
      <p:sp>
        <p:nvSpPr>
          <p:cNvPr id="3" name="Content Placeholder 2"/>
          <p:cNvSpPr>
            <a:spLocks noGrp="1"/>
          </p:cNvSpPr>
          <p:nvPr>
            <p:ph idx="1"/>
          </p:nvPr>
        </p:nvSpPr>
        <p:spPr>
          <a:xfrm>
            <a:off x="1435608" y="764704"/>
            <a:ext cx="7498080" cy="5483696"/>
          </a:xfrm>
        </p:spPr>
        <p:txBody>
          <a:bodyPr>
            <a:normAutofit/>
          </a:bodyPr>
          <a:lstStyle/>
          <a:p>
            <a:pPr>
              <a:buNone/>
            </a:pPr>
            <a:r>
              <a:rPr lang="ro-RO" sz="1400" b="1" dirty="0">
                <a:solidFill>
                  <a:srgbClr val="C00000"/>
                </a:solidFill>
                <a:latin typeface="Times New Roman" pitchFamily="18" charset="0"/>
                <a:cs typeface="Times New Roman" pitchFamily="18" charset="0"/>
              </a:rPr>
              <a:t>1)</a:t>
            </a:r>
            <a:r>
              <a:rPr lang="en-US" sz="1400" b="1" dirty="0">
                <a:solidFill>
                  <a:srgbClr val="C00000"/>
                </a:solidFill>
                <a:latin typeface="Times New Roman" pitchFamily="18" charset="0"/>
                <a:cs typeface="Times New Roman" pitchFamily="18" charset="0"/>
              </a:rPr>
              <a:t>“</a:t>
            </a:r>
            <a:r>
              <a:rPr lang="en-US" sz="1400" b="1" dirty="0" err="1">
                <a:solidFill>
                  <a:srgbClr val="C00000"/>
                </a:solidFill>
                <a:latin typeface="Times New Roman" pitchFamily="18" charset="0"/>
                <a:cs typeface="Times New Roman" pitchFamily="18" charset="0"/>
              </a:rPr>
              <a:t>Istețel</a:t>
            </a:r>
            <a:r>
              <a:rPr lang="en-US" sz="1400" b="1" dirty="0">
                <a:solidFill>
                  <a:srgbClr val="C00000"/>
                </a:solidFill>
                <a:latin typeface="Times New Roman" pitchFamily="18" charset="0"/>
                <a:cs typeface="Times New Roman" pitchFamily="18" charset="0"/>
              </a:rPr>
              <a:t> </a:t>
            </a:r>
            <a:r>
              <a:rPr lang="en-US" sz="1400" b="1" dirty="0" err="1">
                <a:solidFill>
                  <a:srgbClr val="C00000"/>
                </a:solidFill>
                <a:latin typeface="Times New Roman" pitchFamily="18" charset="0"/>
                <a:cs typeface="Times New Roman" pitchFamily="18" charset="0"/>
              </a:rPr>
              <a:t>toamna</a:t>
            </a:r>
            <a:r>
              <a:rPr lang="en-US" sz="1400" b="1" dirty="0">
                <a:solidFill>
                  <a:srgbClr val="C00000"/>
                </a:solidFill>
                <a:latin typeface="Times New Roman" pitchFamily="18" charset="0"/>
                <a:cs typeface="Times New Roman" pitchFamily="18" charset="0"/>
              </a:rPr>
              <a:t> se </a:t>
            </a:r>
            <a:r>
              <a:rPr lang="en-US" sz="1400" b="1" dirty="0" err="1">
                <a:solidFill>
                  <a:srgbClr val="C00000"/>
                </a:solidFill>
                <a:latin typeface="Times New Roman" pitchFamily="18" charset="0"/>
                <a:cs typeface="Times New Roman" pitchFamily="18" charset="0"/>
              </a:rPr>
              <a:t>joacă</a:t>
            </a:r>
            <a:r>
              <a:rPr lang="en-US" sz="1400" b="1" dirty="0">
                <a:solidFill>
                  <a:srgbClr val="C00000"/>
                </a:solidFill>
                <a:latin typeface="Times New Roman" pitchFamily="18" charset="0"/>
                <a:cs typeface="Times New Roman" pitchFamily="18" charset="0"/>
              </a:rPr>
              <a:t> / Dar </a:t>
            </a:r>
            <a:r>
              <a:rPr lang="en-US" sz="1400" b="1" dirty="0" err="1">
                <a:solidFill>
                  <a:srgbClr val="C00000"/>
                </a:solidFill>
                <a:latin typeface="Times New Roman" pitchFamily="18" charset="0"/>
                <a:cs typeface="Times New Roman" pitchFamily="18" charset="0"/>
              </a:rPr>
              <a:t>și</a:t>
            </a:r>
            <a:r>
              <a:rPr lang="en-US" sz="1400" b="1" dirty="0">
                <a:solidFill>
                  <a:srgbClr val="C00000"/>
                </a:solidFill>
                <a:latin typeface="Times New Roman" pitchFamily="18" charset="0"/>
                <a:cs typeface="Times New Roman" pitchFamily="18" charset="0"/>
              </a:rPr>
              <a:t> </a:t>
            </a:r>
            <a:r>
              <a:rPr lang="en-US" sz="1400" b="1" dirty="0" err="1">
                <a:solidFill>
                  <a:srgbClr val="C00000"/>
                </a:solidFill>
                <a:latin typeface="Times New Roman" pitchFamily="18" charset="0"/>
                <a:cs typeface="Times New Roman" pitchFamily="18" charset="0"/>
              </a:rPr>
              <a:t>cântă</a:t>
            </a:r>
            <a:r>
              <a:rPr lang="en-US" sz="1400" b="1" dirty="0">
                <a:solidFill>
                  <a:srgbClr val="C00000"/>
                </a:solidFill>
                <a:latin typeface="Times New Roman" pitchFamily="18" charset="0"/>
                <a:cs typeface="Times New Roman" pitchFamily="18" charset="0"/>
              </a:rPr>
              <a:t> </a:t>
            </a:r>
            <a:r>
              <a:rPr lang="en-US" sz="1400" b="1" dirty="0" err="1">
                <a:solidFill>
                  <a:srgbClr val="C00000"/>
                </a:solidFill>
                <a:latin typeface="Times New Roman" pitchFamily="18" charset="0"/>
                <a:cs typeface="Times New Roman" pitchFamily="18" charset="0"/>
              </a:rPr>
              <a:t>totodată</a:t>
            </a:r>
            <a:r>
              <a:rPr lang="en-US" sz="1400" b="1" dirty="0">
                <a:solidFill>
                  <a:srgbClr val="C00000"/>
                </a:solidFill>
                <a:latin typeface="Times New Roman" pitchFamily="18" charset="0"/>
                <a:cs typeface="Times New Roman" pitchFamily="18" charset="0"/>
              </a:rPr>
              <a:t> … “ .</a:t>
            </a:r>
          </a:p>
          <a:p>
            <a:pPr>
              <a:buNone/>
            </a:pPr>
            <a:endParaRPr lang="en-US" sz="1400" b="1" dirty="0">
              <a:solidFill>
                <a:srgbClr val="C00000"/>
              </a:solidFill>
              <a:latin typeface="Times New Roman" pitchFamily="18" charset="0"/>
              <a:cs typeface="Times New Roman" pitchFamily="18" charset="0"/>
            </a:endParaRPr>
          </a:p>
          <a:p>
            <a:pPr>
              <a:buNone/>
            </a:pPr>
            <a:endParaRPr lang="en-US" sz="1400" dirty="0"/>
          </a:p>
          <a:p>
            <a:pPr>
              <a:buNone/>
            </a:pPr>
            <a:endParaRPr lang="ro-RO" sz="1400" dirty="0"/>
          </a:p>
        </p:txBody>
      </p:sp>
      <p:graphicFrame>
        <p:nvGraphicFramePr>
          <p:cNvPr id="4" name="Table 3"/>
          <p:cNvGraphicFramePr>
            <a:graphicFrameLocks noGrp="1"/>
          </p:cNvGraphicFramePr>
          <p:nvPr/>
        </p:nvGraphicFramePr>
        <p:xfrm>
          <a:off x="1259632" y="1124744"/>
          <a:ext cx="7344817" cy="2382520"/>
        </p:xfrm>
        <a:graphic>
          <a:graphicData uri="http://schemas.openxmlformats.org/drawingml/2006/table">
            <a:tbl>
              <a:tblPr firstRow="1" bandRow="1">
                <a:tableStyleId>{5940675A-B579-460E-94D1-54222C63F5DA}</a:tableStyleId>
              </a:tblPr>
              <a:tblGrid>
                <a:gridCol w="2664298">
                  <a:extLst>
                    <a:ext uri="{9D8B030D-6E8A-4147-A177-3AD203B41FA5}">
                      <a16:colId xmlns:a16="http://schemas.microsoft.com/office/drawing/2014/main" val="20000"/>
                    </a:ext>
                  </a:extLst>
                </a:gridCol>
                <a:gridCol w="2664296">
                  <a:extLst>
                    <a:ext uri="{9D8B030D-6E8A-4147-A177-3AD203B41FA5}">
                      <a16:colId xmlns:a16="http://schemas.microsoft.com/office/drawing/2014/main" val="20001"/>
                    </a:ext>
                  </a:extLst>
                </a:gridCol>
                <a:gridCol w="2016223">
                  <a:extLst>
                    <a:ext uri="{9D8B030D-6E8A-4147-A177-3AD203B41FA5}">
                      <a16:colId xmlns:a16="http://schemas.microsoft.com/office/drawing/2014/main" val="20002"/>
                    </a:ext>
                  </a:extLst>
                </a:gridCol>
              </a:tblGrid>
              <a:tr h="370840">
                <a:tc>
                  <a:txBody>
                    <a:bodyPr/>
                    <a:lstStyle/>
                    <a:p>
                      <a:pPr algn="ctr"/>
                      <a:r>
                        <a:rPr lang="en-US" sz="1400" b="1" dirty="0">
                          <a:solidFill>
                            <a:srgbClr val="C00000"/>
                          </a:solidFill>
                          <a:latin typeface="Times New Roman" pitchFamily="18" charset="0"/>
                          <a:cs typeface="Times New Roman" pitchFamily="18" charset="0"/>
                        </a:rPr>
                        <a:t>A.D.E.</a:t>
                      </a:r>
                      <a:endParaRPr lang="ro-RO" sz="1400" b="1" dirty="0">
                        <a:solidFill>
                          <a:srgbClr val="C00000"/>
                        </a:solidFill>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tc>
                  <a:txBody>
                    <a:bodyPr/>
                    <a:lstStyle/>
                    <a:p>
                      <a:pPr algn="ctr"/>
                      <a:r>
                        <a:rPr lang="en-US" sz="1400" b="1" dirty="0">
                          <a:solidFill>
                            <a:srgbClr val="C00000"/>
                          </a:solidFill>
                          <a:latin typeface="Times New Roman" pitchFamily="18" charset="0"/>
                          <a:cs typeface="Times New Roman" pitchFamily="18" charset="0"/>
                        </a:rPr>
                        <a:t>A.L.A.</a:t>
                      </a:r>
                      <a:endParaRPr lang="ro-RO" sz="1400" b="1" dirty="0">
                        <a:solidFill>
                          <a:srgbClr val="C00000"/>
                        </a:solidFill>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tc>
                  <a:txBody>
                    <a:bodyPr/>
                    <a:lstStyle/>
                    <a:p>
                      <a:pPr algn="ctr"/>
                      <a:r>
                        <a:rPr lang="en-US" sz="1400" b="1" dirty="0">
                          <a:solidFill>
                            <a:srgbClr val="C00000"/>
                          </a:solidFill>
                          <a:latin typeface="Times New Roman" pitchFamily="18" charset="0"/>
                          <a:cs typeface="Times New Roman" pitchFamily="18" charset="0"/>
                        </a:rPr>
                        <a:t>A.L.A. II</a:t>
                      </a:r>
                      <a:endParaRPr lang="ro-RO" sz="1400" b="1" dirty="0">
                        <a:solidFill>
                          <a:srgbClr val="C00000"/>
                        </a:solidFill>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r>
                        <a:rPr lang="en-US" sz="1400" dirty="0">
                          <a:latin typeface="Times New Roman" pitchFamily="18" charset="0"/>
                          <a:cs typeface="Times New Roman" pitchFamily="18" charset="0"/>
                        </a:rPr>
                        <a:t>D.E.C.:</a:t>
                      </a:r>
                      <a:r>
                        <a:rPr lang="ro-RO" sz="1400" dirty="0">
                          <a:latin typeface="Times New Roman" pitchFamily="18" charset="0"/>
                          <a:cs typeface="Times New Roman" pitchFamily="18" charset="0"/>
                        </a:rPr>
                        <a:t>Deprinderi de  interpretare </a:t>
                      </a:r>
                    </a:p>
                    <a:p>
                      <a:r>
                        <a:rPr lang="ro-RO" sz="1400" dirty="0">
                          <a:latin typeface="Times New Roman" pitchFamily="18" charset="0"/>
                          <a:cs typeface="Times New Roman" pitchFamily="18" charset="0"/>
                        </a:rPr>
                        <a:t>          </a:t>
                      </a:r>
                      <a:r>
                        <a:rPr lang="en-US" sz="1400" dirty="0">
                          <a:latin typeface="Times New Roman" pitchFamily="18" charset="0"/>
                          <a:cs typeface="Times New Roman" pitchFamily="18" charset="0"/>
                        </a:rPr>
                        <a:t> </a:t>
                      </a:r>
                      <a:r>
                        <a:rPr lang="ro-RO" sz="1400" dirty="0">
                          <a:latin typeface="Times New Roman" pitchFamily="18" charset="0"/>
                          <a:cs typeface="Times New Roman" pitchFamily="18" charset="0"/>
                        </a:rPr>
                        <a:t>   </a:t>
                      </a:r>
                      <a:r>
                        <a:rPr lang="en-US" sz="1400" dirty="0">
                          <a:latin typeface="Times New Roman" pitchFamily="18" charset="0"/>
                          <a:cs typeface="Times New Roman" pitchFamily="18" charset="0"/>
                        </a:rPr>
                        <a:t>“</a:t>
                      </a:r>
                      <a:r>
                        <a:rPr lang="en-US" sz="1400" dirty="0" err="1">
                          <a:latin typeface="Times New Roman" pitchFamily="18" charset="0"/>
                          <a:cs typeface="Times New Roman" pitchFamily="18" charset="0"/>
                        </a:rPr>
                        <a:t>Istețel</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toamna</a:t>
                      </a:r>
                      <a:r>
                        <a:rPr lang="en-US" sz="1400" dirty="0">
                          <a:latin typeface="Times New Roman" pitchFamily="18" charset="0"/>
                          <a:cs typeface="Times New Roman" pitchFamily="18" charset="0"/>
                        </a:rPr>
                        <a:t> se </a:t>
                      </a:r>
                      <a:r>
                        <a:rPr lang="en-US" sz="1400" dirty="0" err="1">
                          <a:latin typeface="Times New Roman" pitchFamily="18" charset="0"/>
                          <a:cs typeface="Times New Roman" pitchFamily="18" charset="0"/>
                        </a:rPr>
                        <a:t>joacă</a:t>
                      </a:r>
                      <a:r>
                        <a:rPr lang="en-US" sz="1400" dirty="0">
                          <a:latin typeface="Times New Roman" pitchFamily="18" charset="0"/>
                          <a:cs typeface="Times New Roman" pitchFamily="18" charset="0"/>
                        </a:rPr>
                        <a:t> /</a:t>
                      </a:r>
                    </a:p>
                    <a:p>
                      <a:r>
                        <a:rPr lang="ro-RO" sz="1400" dirty="0">
                          <a:latin typeface="Times New Roman" pitchFamily="18" charset="0"/>
                          <a:cs typeface="Times New Roman" pitchFamily="18" charset="0"/>
                        </a:rPr>
                        <a:t>                 </a:t>
                      </a:r>
                      <a:r>
                        <a:rPr lang="en-US" sz="1400" dirty="0">
                          <a:latin typeface="Times New Roman" pitchFamily="18" charset="0"/>
                          <a:cs typeface="Times New Roman" pitchFamily="18" charset="0"/>
                        </a:rPr>
                        <a:t>Dar </a:t>
                      </a:r>
                      <a:r>
                        <a:rPr lang="en-US" sz="1400" dirty="0" err="1">
                          <a:latin typeface="Times New Roman" pitchFamily="18" charset="0"/>
                          <a:cs typeface="Times New Roman" pitchFamily="18" charset="0"/>
                        </a:rPr>
                        <a:t>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cântă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totodată</a:t>
                      </a:r>
                      <a:r>
                        <a:rPr lang="en-US" sz="1400" dirty="0">
                          <a:latin typeface="Times New Roman" pitchFamily="18" charset="0"/>
                          <a:cs typeface="Times New Roman" pitchFamily="18" charset="0"/>
                        </a:rPr>
                        <a:t>  “</a:t>
                      </a:r>
                      <a:endParaRPr lang="ro-RO" sz="1400" dirty="0">
                        <a:latin typeface="Times New Roman" pitchFamily="18" charset="0"/>
                        <a:cs typeface="Times New Roman" pitchFamily="18" charset="0"/>
                      </a:endParaRPr>
                    </a:p>
                    <a:p>
                      <a:r>
                        <a:rPr lang="ro-RO" sz="1400" dirty="0">
                          <a:latin typeface="Times New Roman" pitchFamily="18" charset="0"/>
                          <a:cs typeface="Times New Roman" pitchFamily="18" charset="0"/>
                        </a:rPr>
                        <a:t>                        - joc didactic</a:t>
                      </a: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tc rowSpan="2">
                  <a:txBody>
                    <a:bodyPr/>
                    <a:lstStyle/>
                    <a:p>
                      <a:pPr>
                        <a:buNone/>
                      </a:pPr>
                      <a:r>
                        <a:rPr lang="en-US" sz="1400" dirty="0" err="1">
                          <a:latin typeface="Times New Roman" pitchFamily="18" charset="0"/>
                          <a:cs typeface="Times New Roman" pitchFamily="18" charset="0"/>
                        </a:rPr>
                        <a:t>Bibliotecă</a:t>
                      </a:r>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Umbrela</a:t>
                      </a:r>
                      <a:r>
                        <a:rPr lang="en-US" sz="1400" dirty="0">
                          <a:latin typeface="Times New Roman" pitchFamily="18" charset="0"/>
                          <a:cs typeface="Times New Roman" pitchFamily="18" charset="0"/>
                        </a:rPr>
                        <a:t>”-</a:t>
                      </a:r>
                      <a:r>
                        <a:rPr lang="en-US" sz="1400" dirty="0" err="1">
                          <a:latin typeface="Times New Roman" pitchFamily="18" charset="0"/>
                          <a:cs typeface="Times New Roman" pitchFamily="18" charset="0"/>
                        </a:rPr>
                        <a:t>grafisme</a:t>
                      </a:r>
                      <a:r>
                        <a:rPr lang="en-US" sz="1400" dirty="0">
                          <a:latin typeface="Times New Roman" pitchFamily="18" charset="0"/>
                          <a:cs typeface="Times New Roman" pitchFamily="18" charset="0"/>
                        </a:rPr>
                        <a:t> </a:t>
                      </a:r>
                      <a:endParaRPr lang="ro-RO" sz="1400" dirty="0">
                        <a:latin typeface="Times New Roman" pitchFamily="18" charset="0"/>
                        <a:cs typeface="Times New Roman" pitchFamily="18" charset="0"/>
                      </a:endParaRPr>
                    </a:p>
                    <a:p>
                      <a:pPr>
                        <a:buNone/>
                      </a:pPr>
                      <a:r>
                        <a:rPr lang="en-US" sz="1400" dirty="0" err="1">
                          <a:latin typeface="Times New Roman" pitchFamily="18" charset="0"/>
                          <a:cs typeface="Times New Roman" pitchFamily="18" charset="0"/>
                        </a:rPr>
                        <a:t>Artă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Ploaia</a:t>
                      </a:r>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dactiplopictură</a:t>
                      </a:r>
                      <a:r>
                        <a:rPr lang="en-US" sz="1400" dirty="0">
                          <a:latin typeface="Times New Roman" pitchFamily="18" charset="0"/>
                          <a:cs typeface="Times New Roman" pitchFamily="18" charset="0"/>
                        </a:rPr>
                        <a:t>  </a:t>
                      </a:r>
                      <a:endParaRPr lang="ro-RO" sz="1400" dirty="0">
                        <a:latin typeface="Times New Roman" pitchFamily="18" charset="0"/>
                        <a:cs typeface="Times New Roman" pitchFamily="18" charset="0"/>
                      </a:endParaRPr>
                    </a:p>
                    <a:p>
                      <a:pPr>
                        <a:buNone/>
                      </a:pPr>
                      <a:r>
                        <a:rPr lang="en-US" sz="1400" dirty="0" err="1">
                          <a:latin typeface="Times New Roman" pitchFamily="18" charset="0"/>
                          <a:cs typeface="Times New Roman" pitchFamily="18" charset="0"/>
                        </a:rPr>
                        <a:t>Construcții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Magazinul</a:t>
                      </a:r>
                      <a:r>
                        <a:rPr lang="en-US" sz="1400" dirty="0">
                          <a:latin typeface="Times New Roman" pitchFamily="18" charset="0"/>
                          <a:cs typeface="Times New Roman" pitchFamily="18" charset="0"/>
                        </a:rPr>
                        <a:t> cu </a:t>
                      </a:r>
                    </a:p>
                    <a:p>
                      <a:pPr>
                        <a:buNone/>
                      </a:pP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articole</a:t>
                      </a:r>
                      <a:r>
                        <a:rPr lang="en-US" sz="1400" dirty="0">
                          <a:latin typeface="Times New Roman" pitchFamily="18" charset="0"/>
                          <a:cs typeface="Times New Roman" pitchFamily="18" charset="0"/>
                        </a:rPr>
                        <a:t> de </a:t>
                      </a:r>
                      <a:r>
                        <a:rPr lang="en-US" sz="1400" dirty="0" err="1">
                          <a:latin typeface="Times New Roman" pitchFamily="18" charset="0"/>
                          <a:cs typeface="Times New Roman" pitchFamily="18" charset="0"/>
                        </a:rPr>
                        <a:t>ploaie</a:t>
                      </a:r>
                      <a:r>
                        <a:rPr lang="en-US" sz="1400" dirty="0">
                          <a:latin typeface="Times New Roman" pitchFamily="18" charset="0"/>
                          <a:cs typeface="Times New Roman" pitchFamily="18" charset="0"/>
                        </a:rPr>
                        <a:t> “</a:t>
                      </a:r>
                      <a:endParaRPr lang="ro-RO" sz="1400" dirty="0">
                        <a:latin typeface="Times New Roman" pitchFamily="18" charset="0"/>
                        <a:cs typeface="Times New Roman" pitchFamily="18" charset="0"/>
                      </a:endParaRPr>
                    </a:p>
                    <a:p>
                      <a:endParaRPr lang="ro-RO" sz="1400" dirty="0">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err="1">
                          <a:latin typeface="Times New Roman" pitchFamily="18" charset="0"/>
                          <a:cs typeface="Times New Roman" pitchFamily="18" charset="0"/>
                        </a:rPr>
                        <a:t>Activitate</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distractivă</a:t>
                      </a:r>
                      <a:r>
                        <a:rPr lang="en-US" sz="1400" dirty="0">
                          <a:latin typeface="Times New Roman" pitchFamily="18" charset="0"/>
                          <a:cs typeface="Times New Roman" pitchFamily="18" charset="0"/>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Cizmulițele</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în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ploaie</a:t>
                      </a:r>
                      <a:r>
                        <a:rPr lang="en-US" sz="1400" dirty="0">
                          <a:latin typeface="Times New Roman" pitchFamily="18" charset="0"/>
                          <a:cs typeface="Times New Roman" pitchFamily="18" charset="0"/>
                        </a:rPr>
                        <a:t>”</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activitate</a:t>
                      </a:r>
                      <a:r>
                        <a:rPr lang="en-US" sz="1400" dirty="0">
                          <a:latin typeface="Times New Roman" pitchFamily="18" charset="0"/>
                          <a:cs typeface="Times New Roman" pitchFamily="18" charset="0"/>
                        </a:rPr>
                        <a:t> out-door</a:t>
                      </a:r>
                      <a:r>
                        <a:rPr lang="ro-RO" sz="1400" dirty="0">
                          <a:latin typeface="Times New Roman" pitchFamily="18" charset="0"/>
                          <a:cs typeface="Times New Roman" pitchFamily="18" charset="0"/>
                        </a:rPr>
                        <a:t>.</a:t>
                      </a:r>
                      <a:endParaRPr lang="en-US" sz="1400" dirty="0">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o-RO" sz="1400" dirty="0">
                        <a:latin typeface="Times New Roman" pitchFamily="18" charset="0"/>
                        <a:cs typeface="Times New Roman" pitchFamily="18" charset="0"/>
                      </a:endParaRPr>
                    </a:p>
                    <a:p>
                      <a:endParaRPr lang="en-US" sz="1400" dirty="0">
                        <a:latin typeface="Times New Roman" pitchFamily="18" charset="0"/>
                        <a:cs typeface="Times New Roman" pitchFamily="18" charset="0"/>
                      </a:endParaRPr>
                    </a:p>
                    <a:p>
                      <a:endParaRPr lang="en-US" sz="1400" dirty="0">
                        <a:latin typeface="Times New Roman" pitchFamily="18" charset="0"/>
                        <a:cs typeface="Times New Roman" pitchFamily="18" charset="0"/>
                      </a:endParaRPr>
                    </a:p>
                    <a:p>
                      <a:endParaRPr lang="en-US" sz="1400" dirty="0">
                        <a:latin typeface="Times New Roman" pitchFamily="18" charset="0"/>
                        <a:cs typeface="Times New Roman" pitchFamily="18" charset="0"/>
                      </a:endParaRPr>
                    </a:p>
                    <a:p>
                      <a:endParaRPr lang="en-US" sz="1400" dirty="0">
                        <a:latin typeface="Times New Roman" pitchFamily="18" charset="0"/>
                        <a:cs typeface="Times New Roman" pitchFamily="18" charset="0"/>
                      </a:endParaRPr>
                    </a:p>
                    <a:p>
                      <a:endParaRPr lang="ro-RO" sz="1400" dirty="0">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r>
                        <a:rPr lang="en-US" sz="1400" dirty="0">
                          <a:latin typeface="Times New Roman" pitchFamily="18" charset="0"/>
                          <a:cs typeface="Times New Roman" pitchFamily="18" charset="0"/>
                        </a:rPr>
                        <a:t>D.L.C.</a:t>
                      </a:r>
                      <a:r>
                        <a:rPr lang="en-US" sz="1400" baseline="0" dirty="0">
                          <a:latin typeface="Times New Roman" pitchFamily="18" charset="0"/>
                          <a:cs typeface="Times New Roman" pitchFamily="18" charset="0"/>
                        </a:rPr>
                        <a:t> </a:t>
                      </a:r>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Cizmulițele</a:t>
                      </a:r>
                      <a:r>
                        <a:rPr lang="en-US" sz="1400" dirty="0">
                          <a:latin typeface="Times New Roman" pitchFamily="18" charset="0"/>
                          <a:cs typeface="Times New Roman" pitchFamily="18" charset="0"/>
                        </a:rPr>
                        <a:t> de </a:t>
                      </a:r>
                      <a:r>
                        <a:rPr lang="en-US" sz="1400" dirty="0" err="1">
                          <a:latin typeface="Times New Roman" pitchFamily="18" charset="0"/>
                          <a:cs typeface="Times New Roman" pitchFamily="18" charset="0"/>
                        </a:rPr>
                        <a:t>ploaie</a:t>
                      </a:r>
                      <a:r>
                        <a:rPr lang="en-US" sz="1400" dirty="0">
                          <a:latin typeface="Times New Roman" pitchFamily="18" charset="0"/>
                          <a:cs typeface="Times New Roman" pitchFamily="18" charset="0"/>
                        </a:rPr>
                        <a:t> ”</a:t>
                      </a:r>
                    </a:p>
                    <a:p>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povestirea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educatoarei</a:t>
                      </a:r>
                      <a:endParaRPr lang="ro-RO" sz="1400" dirty="0">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tc vMerge="1">
                  <a:txBody>
                    <a:bodyPr/>
                    <a:lstStyle/>
                    <a:p>
                      <a:endParaRPr lang="ro-RO" sz="1400" dirty="0">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B w="57150" cap="flat" cmpd="sng" algn="ctr">
                      <a:solidFill>
                        <a:srgbClr val="C00000"/>
                      </a:solidFill>
                      <a:prstDash val="solid"/>
                      <a:round/>
                      <a:headEnd type="none" w="med" len="med"/>
                      <a:tailEnd type="none" w="med" len="med"/>
                    </a:lnB>
                  </a:tcPr>
                </a:tc>
                <a:tc vMerge="1">
                  <a:txBody>
                    <a:bodyPr/>
                    <a:lstStyle/>
                    <a:p>
                      <a:endParaRPr lang="ro-RO" sz="1400" dirty="0">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B w="57150" cap="flat" cmpd="sng" algn="ctr">
                      <a:solidFill>
                        <a:srgbClr val="C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pic>
        <p:nvPicPr>
          <p:cNvPr id="9" name="Picture 8" descr="C:\Users\User\Desktop\Activitati grupa mijlocie 2017\Ploaie\20170608_171147.jpg"/>
          <p:cNvPicPr/>
          <p:nvPr/>
        </p:nvPicPr>
        <p:blipFill>
          <a:blip r:embed="rId2" cstate="print"/>
          <a:srcRect/>
          <a:stretch>
            <a:fillRect/>
          </a:stretch>
        </p:blipFill>
        <p:spPr bwMode="auto">
          <a:xfrm>
            <a:off x="6660232" y="2276872"/>
            <a:ext cx="1800200" cy="938024"/>
          </a:xfrm>
          <a:prstGeom prst="snip2DiagRect">
            <a:avLst/>
          </a:prstGeom>
          <a:solidFill>
            <a:srgbClr val="FFFFFF">
              <a:shade val="85000"/>
            </a:srgbClr>
          </a:solidFill>
          <a:ln w="88900" cap="sq">
            <a:solidFill>
              <a:schemeClr val="bg1"/>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0" name="Rectangle 9"/>
          <p:cNvSpPr/>
          <p:nvPr/>
        </p:nvSpPr>
        <p:spPr>
          <a:xfrm>
            <a:off x="1259632" y="3645024"/>
            <a:ext cx="6984776" cy="1446550"/>
          </a:xfrm>
          <a:prstGeom prst="rect">
            <a:avLst/>
          </a:prstGeom>
        </p:spPr>
        <p:txBody>
          <a:bodyPr wrap="square">
            <a:spAutoFit/>
          </a:bodyPr>
          <a:lstStyle/>
          <a:p>
            <a:r>
              <a:rPr lang="ro-RO" b="1" dirty="0">
                <a:solidFill>
                  <a:srgbClr val="C00000"/>
                </a:solidFill>
                <a:latin typeface="Times New Roman" pitchFamily="18" charset="0"/>
                <a:cs typeface="Times New Roman" pitchFamily="18" charset="0"/>
              </a:rPr>
              <a:t> </a:t>
            </a:r>
            <a:r>
              <a:rPr lang="ro-RO" sz="1400" b="1" dirty="0">
                <a:solidFill>
                  <a:srgbClr val="C00000"/>
                </a:solidFill>
                <a:latin typeface="Times New Roman" pitchFamily="18" charset="0"/>
                <a:cs typeface="Times New Roman" pitchFamily="18" charset="0"/>
              </a:rPr>
              <a:t>2)</a:t>
            </a:r>
            <a:r>
              <a:rPr lang="en-US" sz="1400" b="1" dirty="0">
                <a:solidFill>
                  <a:srgbClr val="C00000"/>
                </a:solidFill>
                <a:latin typeface="Times New Roman" pitchFamily="18" charset="0"/>
                <a:cs typeface="Times New Roman" pitchFamily="18" charset="0"/>
              </a:rPr>
              <a:t>“  </a:t>
            </a:r>
            <a:r>
              <a:rPr lang="en-US" sz="1400" b="1" dirty="0" err="1">
                <a:solidFill>
                  <a:srgbClr val="C00000"/>
                </a:solidFill>
                <a:latin typeface="Times New Roman" pitchFamily="18" charset="0"/>
                <a:cs typeface="Times New Roman" pitchFamily="18" charset="0"/>
              </a:rPr>
              <a:t>Lui</a:t>
            </a:r>
            <a:r>
              <a:rPr lang="en-US" sz="1400" b="1" dirty="0">
                <a:solidFill>
                  <a:srgbClr val="C00000"/>
                </a:solidFill>
                <a:latin typeface="Times New Roman" pitchFamily="18" charset="0"/>
                <a:cs typeface="Times New Roman" pitchFamily="18" charset="0"/>
              </a:rPr>
              <a:t> </a:t>
            </a:r>
            <a:r>
              <a:rPr lang="en-US" sz="1400" b="1" dirty="0" err="1">
                <a:solidFill>
                  <a:srgbClr val="C00000"/>
                </a:solidFill>
                <a:latin typeface="Times New Roman" pitchFamily="18" charset="0"/>
                <a:cs typeface="Times New Roman" pitchFamily="18" charset="0"/>
              </a:rPr>
              <a:t>Istețel</a:t>
            </a:r>
            <a:r>
              <a:rPr lang="en-US" sz="1400" b="1" dirty="0">
                <a:solidFill>
                  <a:srgbClr val="C00000"/>
                </a:solidFill>
                <a:latin typeface="Times New Roman" pitchFamily="18" charset="0"/>
                <a:cs typeface="Times New Roman" pitchFamily="18" charset="0"/>
              </a:rPr>
              <a:t> </a:t>
            </a:r>
            <a:r>
              <a:rPr lang="en-US" sz="1400" b="1" dirty="0" err="1">
                <a:solidFill>
                  <a:srgbClr val="C00000"/>
                </a:solidFill>
                <a:latin typeface="Times New Roman" pitchFamily="18" charset="0"/>
                <a:cs typeface="Times New Roman" pitchFamily="18" charset="0"/>
              </a:rPr>
              <a:t>i</a:t>
            </a:r>
            <a:r>
              <a:rPr lang="en-US" sz="1400" b="1" dirty="0">
                <a:solidFill>
                  <a:srgbClr val="C00000"/>
                </a:solidFill>
                <a:latin typeface="Times New Roman" pitchFamily="18" charset="0"/>
                <a:cs typeface="Times New Roman" pitchFamily="18" charset="0"/>
              </a:rPr>
              <a:t>-a </a:t>
            </a:r>
            <a:r>
              <a:rPr lang="en-US" sz="1400" b="1" dirty="0" err="1">
                <a:solidFill>
                  <a:srgbClr val="C00000"/>
                </a:solidFill>
                <a:latin typeface="Times New Roman" pitchFamily="18" charset="0"/>
                <a:cs typeface="Times New Roman" pitchFamily="18" charset="0"/>
              </a:rPr>
              <a:t>spus</a:t>
            </a:r>
            <a:r>
              <a:rPr lang="en-US" sz="1400" b="1" dirty="0">
                <a:solidFill>
                  <a:srgbClr val="C00000"/>
                </a:solidFill>
                <a:latin typeface="Times New Roman" pitchFamily="18" charset="0"/>
                <a:cs typeface="Times New Roman" pitchFamily="18" charset="0"/>
              </a:rPr>
              <a:t> </a:t>
            </a:r>
            <a:r>
              <a:rPr lang="en-US" sz="1400" b="1" dirty="0" err="1">
                <a:solidFill>
                  <a:srgbClr val="C00000"/>
                </a:solidFill>
                <a:latin typeface="Times New Roman" pitchFamily="18" charset="0"/>
                <a:cs typeface="Times New Roman" pitchFamily="18" charset="0"/>
              </a:rPr>
              <a:t>mămica</a:t>
            </a:r>
            <a:r>
              <a:rPr lang="en-US" sz="1400" b="1" dirty="0">
                <a:solidFill>
                  <a:srgbClr val="C00000"/>
                </a:solidFill>
                <a:latin typeface="Times New Roman" pitchFamily="18" charset="0"/>
                <a:cs typeface="Times New Roman" pitchFamily="18" charset="0"/>
              </a:rPr>
              <a:t> / C-a </a:t>
            </a:r>
            <a:r>
              <a:rPr lang="en-US" sz="1400" b="1" dirty="0" err="1">
                <a:solidFill>
                  <a:srgbClr val="C00000"/>
                </a:solidFill>
                <a:latin typeface="Times New Roman" pitchFamily="18" charset="0"/>
                <a:cs typeface="Times New Roman" pitchFamily="18" charset="0"/>
              </a:rPr>
              <a:t>venit</a:t>
            </a:r>
            <a:r>
              <a:rPr lang="en-US" sz="1400" b="1" dirty="0">
                <a:solidFill>
                  <a:srgbClr val="C00000"/>
                </a:solidFill>
                <a:latin typeface="Times New Roman" pitchFamily="18" charset="0"/>
                <a:cs typeface="Times New Roman" pitchFamily="18" charset="0"/>
              </a:rPr>
              <a:t> </a:t>
            </a:r>
            <a:r>
              <a:rPr lang="en-US" sz="1400" b="1" dirty="0" err="1">
                <a:solidFill>
                  <a:srgbClr val="C00000"/>
                </a:solidFill>
                <a:latin typeface="Times New Roman" pitchFamily="18" charset="0"/>
                <a:cs typeface="Times New Roman" pitchFamily="18" charset="0"/>
              </a:rPr>
              <a:t>rândunica</a:t>
            </a:r>
            <a:r>
              <a:rPr lang="en-US" sz="1400" b="1" dirty="0">
                <a:solidFill>
                  <a:srgbClr val="C00000"/>
                </a:solidFill>
                <a:latin typeface="Times New Roman" pitchFamily="18" charset="0"/>
                <a:cs typeface="Times New Roman" pitchFamily="18" charset="0"/>
              </a:rPr>
              <a:t> ! “.</a:t>
            </a:r>
          </a:p>
          <a:p>
            <a:endParaRPr lang="en-US" sz="1400" b="1" dirty="0">
              <a:solidFill>
                <a:srgbClr val="C00000"/>
              </a:solidFill>
              <a:latin typeface="Times New Roman" pitchFamily="18" charset="0"/>
              <a:cs typeface="Times New Roman" pitchFamily="18" charset="0"/>
            </a:endParaRPr>
          </a:p>
          <a:p>
            <a:endParaRPr lang="en-US" sz="1400" b="1" dirty="0">
              <a:solidFill>
                <a:srgbClr val="C00000"/>
              </a:solidFill>
              <a:latin typeface="Times New Roman" pitchFamily="18" charset="0"/>
              <a:cs typeface="Times New Roman" pitchFamily="18" charset="0"/>
            </a:endParaRPr>
          </a:p>
          <a:p>
            <a:endParaRPr lang="en-US" sz="1400" b="1" dirty="0">
              <a:solidFill>
                <a:srgbClr val="C00000"/>
              </a:solidFill>
              <a:latin typeface="Times New Roman" pitchFamily="18" charset="0"/>
              <a:cs typeface="Times New Roman" pitchFamily="18" charset="0"/>
            </a:endParaRPr>
          </a:p>
          <a:p>
            <a:endParaRPr lang="en-US" sz="1400" b="1" dirty="0">
              <a:solidFill>
                <a:srgbClr val="C00000"/>
              </a:solidFill>
              <a:latin typeface="Times New Roman" pitchFamily="18" charset="0"/>
              <a:cs typeface="Times New Roman" pitchFamily="18" charset="0"/>
            </a:endParaRPr>
          </a:p>
          <a:p>
            <a:endParaRPr lang="ro-RO" sz="1400" dirty="0"/>
          </a:p>
        </p:txBody>
      </p:sp>
      <p:graphicFrame>
        <p:nvGraphicFramePr>
          <p:cNvPr id="12" name="Table 11"/>
          <p:cNvGraphicFramePr>
            <a:graphicFrameLocks noGrp="1"/>
          </p:cNvGraphicFramePr>
          <p:nvPr/>
        </p:nvGraphicFramePr>
        <p:xfrm>
          <a:off x="1259632" y="4149080"/>
          <a:ext cx="7272807" cy="2382520"/>
        </p:xfrm>
        <a:graphic>
          <a:graphicData uri="http://schemas.openxmlformats.org/drawingml/2006/table">
            <a:tbl>
              <a:tblPr firstRow="1" bandRow="1">
                <a:tableStyleId>{5940675A-B579-460E-94D1-54222C63F5DA}</a:tableStyleId>
              </a:tblPr>
              <a:tblGrid>
                <a:gridCol w="2424269">
                  <a:extLst>
                    <a:ext uri="{9D8B030D-6E8A-4147-A177-3AD203B41FA5}">
                      <a16:colId xmlns:a16="http://schemas.microsoft.com/office/drawing/2014/main" val="20000"/>
                    </a:ext>
                  </a:extLst>
                </a:gridCol>
                <a:gridCol w="2760306">
                  <a:extLst>
                    <a:ext uri="{9D8B030D-6E8A-4147-A177-3AD203B41FA5}">
                      <a16:colId xmlns:a16="http://schemas.microsoft.com/office/drawing/2014/main" val="20001"/>
                    </a:ext>
                  </a:extLst>
                </a:gridCol>
                <a:gridCol w="2088232">
                  <a:extLst>
                    <a:ext uri="{9D8B030D-6E8A-4147-A177-3AD203B41FA5}">
                      <a16:colId xmlns:a16="http://schemas.microsoft.com/office/drawing/2014/main" val="20002"/>
                    </a:ext>
                  </a:extLst>
                </a:gridCol>
              </a:tblGrid>
              <a:tr h="370840">
                <a:tc>
                  <a:txBody>
                    <a:bodyPr/>
                    <a:lstStyle/>
                    <a:p>
                      <a:pPr algn="ctr"/>
                      <a:r>
                        <a:rPr lang="en-US" sz="1400" b="1" dirty="0">
                          <a:solidFill>
                            <a:srgbClr val="C00000"/>
                          </a:solidFill>
                          <a:latin typeface="Times New Roman" pitchFamily="18" charset="0"/>
                          <a:cs typeface="Times New Roman" pitchFamily="18" charset="0"/>
                        </a:rPr>
                        <a:t>A.D.E.</a:t>
                      </a:r>
                      <a:endParaRPr lang="ro-RO" sz="1400" b="1" dirty="0">
                        <a:solidFill>
                          <a:srgbClr val="C00000"/>
                        </a:solidFill>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tc>
                  <a:txBody>
                    <a:bodyPr/>
                    <a:lstStyle/>
                    <a:p>
                      <a:pPr algn="ctr"/>
                      <a:r>
                        <a:rPr lang="en-US" sz="1400" b="1" dirty="0">
                          <a:solidFill>
                            <a:srgbClr val="C00000"/>
                          </a:solidFill>
                          <a:latin typeface="Times New Roman" pitchFamily="18" charset="0"/>
                          <a:cs typeface="Times New Roman" pitchFamily="18" charset="0"/>
                        </a:rPr>
                        <a:t>A.L.A.</a:t>
                      </a:r>
                      <a:endParaRPr lang="ro-RO" sz="1400" b="1" dirty="0">
                        <a:solidFill>
                          <a:srgbClr val="C00000"/>
                        </a:solidFill>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tc>
                  <a:txBody>
                    <a:bodyPr/>
                    <a:lstStyle/>
                    <a:p>
                      <a:pPr algn="ctr"/>
                      <a:r>
                        <a:rPr lang="en-US" sz="1400" b="1" dirty="0">
                          <a:solidFill>
                            <a:srgbClr val="C00000"/>
                          </a:solidFill>
                          <a:latin typeface="Times New Roman" pitchFamily="18" charset="0"/>
                          <a:cs typeface="Times New Roman" pitchFamily="18" charset="0"/>
                        </a:rPr>
                        <a:t>A.L.A. II</a:t>
                      </a:r>
                      <a:endParaRPr lang="ro-RO" sz="1400" b="1" dirty="0">
                        <a:solidFill>
                          <a:srgbClr val="C00000"/>
                        </a:solidFill>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r>
                        <a:rPr lang="en-US" sz="1400" dirty="0">
                          <a:latin typeface="Times New Roman" pitchFamily="18" charset="0"/>
                          <a:cs typeface="Times New Roman" pitchFamily="18" charset="0"/>
                        </a:rPr>
                        <a:t>D.E.C.: </a:t>
                      </a:r>
                      <a:r>
                        <a:rPr lang="en-US" sz="1400" dirty="0" err="1">
                          <a:latin typeface="Times New Roman" pitchFamily="18" charset="0"/>
                          <a:cs typeface="Times New Roman" pitchFamily="18" charset="0"/>
                        </a:rPr>
                        <a:t>Deprinderi</a:t>
                      </a:r>
                      <a:r>
                        <a:rPr lang="en-US" sz="1400" dirty="0">
                          <a:latin typeface="Times New Roman" pitchFamily="18" charset="0"/>
                          <a:cs typeface="Times New Roman" pitchFamily="18" charset="0"/>
                        </a:rPr>
                        <a:t> de </a:t>
                      </a:r>
                      <a:endParaRPr lang="ro-RO" sz="1400" dirty="0">
                        <a:latin typeface="Times New Roman" pitchFamily="18" charset="0"/>
                        <a:cs typeface="Times New Roman" pitchFamily="18" charset="0"/>
                      </a:endParaRPr>
                    </a:p>
                    <a:p>
                      <a:r>
                        <a:rPr lang="ro-RO"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interpretare</a:t>
                      </a:r>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cântec</a:t>
                      </a:r>
                      <a:r>
                        <a:rPr lang="en-US" sz="1400" dirty="0">
                          <a:latin typeface="Times New Roman" pitchFamily="18" charset="0"/>
                          <a:cs typeface="Times New Roman" pitchFamily="18" charset="0"/>
                        </a:rPr>
                        <a:t> </a:t>
                      </a:r>
                    </a:p>
                    <a:p>
                      <a:r>
                        <a:rPr lang="en-US" sz="1400" dirty="0">
                          <a:latin typeface="Times New Roman" pitchFamily="18" charset="0"/>
                          <a:cs typeface="Times New Roman" pitchFamily="18" charset="0"/>
                        </a:rPr>
                        <a:t> </a:t>
                      </a:r>
                      <a:r>
                        <a:rPr lang="ro-RO" sz="1400" dirty="0">
                          <a:latin typeface="Times New Roman" pitchFamily="18" charset="0"/>
                          <a:cs typeface="Times New Roman" pitchFamily="18" charset="0"/>
                        </a:rPr>
                        <a:t>         </a:t>
                      </a:r>
                      <a:r>
                        <a:rPr lang="en-US" sz="1400" dirty="0">
                          <a:latin typeface="Times New Roman" pitchFamily="18" charset="0"/>
                          <a:cs typeface="Times New Roman" pitchFamily="18" charset="0"/>
                        </a:rPr>
                        <a:t>“Au </a:t>
                      </a:r>
                      <a:r>
                        <a:rPr lang="en-US" sz="1400" dirty="0" err="1">
                          <a:latin typeface="Times New Roman" pitchFamily="18" charset="0"/>
                          <a:cs typeface="Times New Roman" pitchFamily="18" charset="0"/>
                        </a:rPr>
                        <a:t>venit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rândunelele</a:t>
                      </a:r>
                      <a:r>
                        <a:rPr lang="en-US" sz="1400" dirty="0">
                          <a:latin typeface="Times New Roman" pitchFamily="18" charset="0"/>
                          <a:cs typeface="Times New Roman" pitchFamily="18" charset="0"/>
                        </a:rPr>
                        <a:t> “</a:t>
                      </a:r>
                      <a:endParaRPr lang="ro-RO" sz="1400" dirty="0"/>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tc rowSpan="2">
                  <a:txBody>
                    <a:bodyPr/>
                    <a:lstStyle/>
                    <a:p>
                      <a:pPr>
                        <a:buNone/>
                      </a:pPr>
                      <a:r>
                        <a:rPr lang="en-US" sz="1400" dirty="0" err="1">
                          <a:latin typeface="Times New Roman" pitchFamily="18" charset="0"/>
                          <a:cs typeface="Times New Roman" pitchFamily="18" charset="0"/>
                        </a:rPr>
                        <a:t>Artă</a:t>
                      </a:r>
                      <a:r>
                        <a:rPr lang="en-US" sz="1400" dirty="0">
                          <a:latin typeface="Times New Roman" pitchFamily="18" charset="0"/>
                          <a:cs typeface="Times New Roman" pitchFamily="18" charset="0"/>
                        </a:rPr>
                        <a:t>:„</a:t>
                      </a:r>
                      <a:r>
                        <a:rPr lang="en-US" sz="1400" dirty="0" err="1">
                          <a:latin typeface="Times New Roman" pitchFamily="18" charset="0"/>
                          <a:cs typeface="Times New Roman" pitchFamily="18" charset="0"/>
                        </a:rPr>
                        <a:t>Căsuțe</a:t>
                      </a:r>
                      <a:r>
                        <a:rPr lang="en-US" sz="1400" dirty="0">
                          <a:latin typeface="Times New Roman" pitchFamily="18" charset="0"/>
                          <a:cs typeface="Times New Roman" pitchFamily="18" charset="0"/>
                        </a:rPr>
                        <a:t> de </a:t>
                      </a:r>
                      <a:r>
                        <a:rPr lang="en-US" sz="1400" dirty="0" err="1">
                          <a:latin typeface="Times New Roman" pitchFamily="18" charset="0"/>
                          <a:cs typeface="Times New Roman" pitchFamily="18" charset="0"/>
                        </a:rPr>
                        <a:t>rândunici</a:t>
                      </a:r>
                      <a:r>
                        <a:rPr lang="en-US" sz="1400" dirty="0">
                          <a:latin typeface="Times New Roman" pitchFamily="18" charset="0"/>
                          <a:cs typeface="Times New Roman" pitchFamily="18" charset="0"/>
                        </a:rPr>
                        <a:t>...cu </a:t>
                      </a:r>
                    </a:p>
                    <a:p>
                      <a:pPr>
                        <a:buNone/>
                      </a:pP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lipici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lipire</a:t>
                      </a:r>
                      <a:endParaRPr lang="ro-RO" sz="1400" dirty="0">
                        <a:latin typeface="Times New Roman" pitchFamily="18" charset="0"/>
                        <a:cs typeface="Times New Roman" pitchFamily="18" charset="0"/>
                      </a:endParaRPr>
                    </a:p>
                    <a:p>
                      <a:pPr>
                        <a:buNone/>
                      </a:pPr>
                      <a:r>
                        <a:rPr lang="en-US" sz="1400" dirty="0" err="1">
                          <a:latin typeface="Times New Roman" pitchFamily="18" charset="0"/>
                          <a:cs typeface="Times New Roman" pitchFamily="18" charset="0"/>
                        </a:rPr>
                        <a:t>Nisip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apă</a:t>
                      </a:r>
                      <a:r>
                        <a:rPr lang="en-US" sz="1400" dirty="0">
                          <a:latin typeface="Times New Roman" pitchFamily="18" charset="0"/>
                          <a:cs typeface="Times New Roman" pitchFamily="18" charset="0"/>
                        </a:rPr>
                        <a:t>:“</a:t>
                      </a:r>
                      <a:r>
                        <a:rPr lang="en-US" sz="1400" dirty="0" err="1">
                          <a:latin typeface="Times New Roman" pitchFamily="18" charset="0"/>
                          <a:cs typeface="Times New Roman" pitchFamily="18" charset="0"/>
                        </a:rPr>
                        <a:t>Cuibul</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rândunicii</a:t>
                      </a:r>
                      <a:r>
                        <a:rPr lang="en-US" sz="1400" dirty="0">
                          <a:latin typeface="Times New Roman" pitchFamily="18" charset="0"/>
                          <a:cs typeface="Times New Roman" pitchFamily="18" charset="0"/>
                        </a:rPr>
                        <a:t>”</a:t>
                      </a:r>
                      <a:endParaRPr lang="ro-RO" sz="1400" dirty="0">
                        <a:latin typeface="Times New Roman" pitchFamily="18" charset="0"/>
                        <a:cs typeface="Times New Roman" pitchFamily="18" charset="0"/>
                      </a:endParaRPr>
                    </a:p>
                    <a:p>
                      <a:pPr>
                        <a:buNone/>
                      </a:pPr>
                      <a:r>
                        <a:rPr lang="en-US" sz="1400" dirty="0" err="1">
                          <a:latin typeface="Times New Roman" pitchFamily="18" charset="0"/>
                          <a:cs typeface="Times New Roman" pitchFamily="18" charset="0"/>
                        </a:rPr>
                        <a:t>Bibliotecă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Scrisoare</a:t>
                      </a:r>
                      <a:r>
                        <a:rPr lang="en-US" sz="1400" dirty="0">
                          <a:latin typeface="Times New Roman" pitchFamily="18" charset="0"/>
                          <a:cs typeface="Times New Roman" pitchFamily="18" charset="0"/>
                        </a:rPr>
                        <a:t> de la</a:t>
                      </a:r>
                      <a:r>
                        <a:rPr lang="ro-RO" sz="1400" dirty="0">
                          <a:latin typeface="Times New Roman" pitchFamily="18" charset="0"/>
                          <a:cs typeface="Times New Roman" pitchFamily="18" charset="0"/>
                        </a:rPr>
                        <a:t> </a:t>
                      </a:r>
                      <a:endParaRPr lang="en-US" sz="1400" dirty="0">
                        <a:latin typeface="Times New Roman" pitchFamily="18" charset="0"/>
                        <a:cs typeface="Times New Roman" pitchFamily="18" charset="0"/>
                      </a:endParaRPr>
                    </a:p>
                    <a:p>
                      <a:pPr>
                        <a:buNone/>
                      </a:pP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rândunică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vizionare</a:t>
                      </a:r>
                      <a:r>
                        <a:rPr lang="en-US" sz="1400" dirty="0">
                          <a:latin typeface="Times New Roman" pitchFamily="18" charset="0"/>
                          <a:cs typeface="Times New Roman" pitchFamily="18" charset="0"/>
                        </a:rPr>
                        <a:t>  P.P. </a:t>
                      </a:r>
                      <a:endParaRPr lang="ro-RO" sz="1400" dirty="0">
                        <a:latin typeface="Times New Roman" pitchFamily="18" charset="0"/>
                        <a:cs typeface="Times New Roman" pitchFamily="18" charset="0"/>
                      </a:endParaRPr>
                    </a:p>
                    <a:p>
                      <a:endParaRPr lang="ro-RO" sz="1400" dirty="0"/>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err="1">
                          <a:latin typeface="Times New Roman" pitchFamily="18" charset="0"/>
                          <a:cs typeface="Times New Roman" pitchFamily="18" charset="0"/>
                        </a:rPr>
                        <a:t>Activitate</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distractivă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Pisica</a:t>
                      </a:r>
                      <a:r>
                        <a:rPr lang="en-US" sz="1400" dirty="0">
                          <a:latin typeface="Times New Roman" pitchFamily="18" charset="0"/>
                          <a:cs typeface="Times New Roman" pitchFamily="18" charset="0"/>
                        </a:rPr>
                        <a:t> n-a </a:t>
                      </a:r>
                      <a:r>
                        <a:rPr lang="en-US" sz="1400" dirty="0" err="1">
                          <a:latin typeface="Times New Roman" pitchFamily="18" charset="0"/>
                          <a:cs typeface="Times New Roman" pitchFamily="18" charset="0"/>
                        </a:rPr>
                        <a:t>mâncat</a:t>
                      </a:r>
                      <a:r>
                        <a:rPr lang="en-US" sz="1400" dirty="0">
                          <a:latin typeface="Times New Roman" pitchFamily="18" charset="0"/>
                          <a:cs typeface="Times New Roman" pitchFamily="18" charset="0"/>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latin typeface="Times New Roman" pitchFamily="18" charset="0"/>
                          <a:cs typeface="Times New Roman" pitchFamily="18" charset="0"/>
                        </a:rPr>
                        <a:t>         </a:t>
                      </a:r>
                      <a:r>
                        <a:rPr lang="ro-RO" sz="1400" dirty="0">
                          <a:latin typeface="Times New Roman" pitchFamily="18" charset="0"/>
                          <a:cs typeface="Times New Roman" pitchFamily="18" charset="0"/>
                        </a:rPr>
                        <a:t> rândunica</a:t>
                      </a:r>
                      <a:r>
                        <a:rPr lang="en-US" sz="1400" dirty="0">
                          <a:latin typeface="Times New Roman" pitchFamily="18" charset="0"/>
                          <a:cs typeface="Times New Roman" pitchFamily="18" charset="0"/>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dirty="0">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rândunica</a:t>
                      </a:r>
                      <a:r>
                        <a:rPr lang="en-US" sz="1400" dirty="0">
                          <a:latin typeface="Times New Roman" pitchFamily="18" charset="0"/>
                          <a:cs typeface="Times New Roman" pitchFamily="18" charset="0"/>
                        </a:rPr>
                        <a:t>”</a:t>
                      </a:r>
                      <a:r>
                        <a:rPr lang="ro-RO" sz="1400" dirty="0">
                          <a:latin typeface="Times New Roman" pitchFamily="18" charset="0"/>
                          <a:cs typeface="Times New Roman" pitchFamily="18" charset="0"/>
                        </a:rPr>
                        <a:t>. </a:t>
                      </a:r>
                      <a:endParaRPr lang="en-US" sz="1400" dirty="0">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dirty="0">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dirty="0">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o-RO" sz="1400" dirty="0">
                        <a:latin typeface="Times New Roman" pitchFamily="18" charset="0"/>
                        <a:cs typeface="Times New Roman" pitchFamily="18" charset="0"/>
                      </a:endParaRPr>
                    </a:p>
                    <a:p>
                      <a:endParaRPr lang="ro-RO" sz="1400" dirty="0"/>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r>
                        <a:rPr lang="en-US" sz="1400" dirty="0">
                          <a:latin typeface="Times New Roman" pitchFamily="18" charset="0"/>
                          <a:cs typeface="Times New Roman" pitchFamily="18" charset="0"/>
                        </a:rPr>
                        <a:t>D.E.C. : </a:t>
                      </a:r>
                      <a:r>
                        <a:rPr lang="en-US" sz="1400" dirty="0" err="1">
                          <a:latin typeface="Times New Roman" pitchFamily="18" charset="0"/>
                          <a:cs typeface="Times New Roman" pitchFamily="18" charset="0"/>
                        </a:rPr>
                        <a:t>Culoarea</a:t>
                      </a:r>
                      <a:r>
                        <a:rPr lang="en-US" sz="1400" dirty="0">
                          <a:latin typeface="Times New Roman" pitchFamily="18" charset="0"/>
                          <a:cs typeface="Times New Roman" pitchFamily="18" charset="0"/>
                        </a:rPr>
                        <a:t>, element de</a:t>
                      </a:r>
                    </a:p>
                    <a:p>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limbaj</a:t>
                      </a:r>
                      <a:r>
                        <a:rPr lang="en-US" sz="1400" dirty="0">
                          <a:latin typeface="Times New Roman" pitchFamily="18" charset="0"/>
                          <a:cs typeface="Times New Roman" pitchFamily="18" charset="0"/>
                        </a:rPr>
                        <a:t> plastic</a:t>
                      </a:r>
                      <a:r>
                        <a:rPr lang="ro-RO" sz="1400" dirty="0">
                          <a:latin typeface="Times New Roman" pitchFamily="18" charset="0"/>
                          <a:cs typeface="Times New Roman" pitchFamily="18" charset="0"/>
                        </a:rPr>
                        <a:t> </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pictură</a:t>
                      </a:r>
                      <a:r>
                        <a:rPr lang="en-US" sz="1400" dirty="0">
                          <a:latin typeface="Times New Roman" pitchFamily="18" charset="0"/>
                          <a:cs typeface="Times New Roman" pitchFamily="18" charset="0"/>
                        </a:rPr>
                        <a:t> </a:t>
                      </a:r>
                    </a:p>
                    <a:p>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Rândunica</a:t>
                      </a:r>
                      <a:r>
                        <a:rPr lang="en-US" sz="1400" dirty="0">
                          <a:latin typeface="Times New Roman" pitchFamily="18" charset="0"/>
                          <a:cs typeface="Times New Roman" pitchFamily="18" charset="0"/>
                        </a:rPr>
                        <a:t>” </a:t>
                      </a:r>
                      <a:endParaRPr lang="ro-RO" sz="1400" dirty="0"/>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tc vMerge="1">
                  <a:txBody>
                    <a:bodyPr/>
                    <a:lstStyle/>
                    <a:p>
                      <a:endParaRPr lang="ro-RO"/>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B w="57150" cap="flat" cmpd="sng" algn="ctr">
                      <a:solidFill>
                        <a:srgbClr val="C00000"/>
                      </a:solidFill>
                      <a:prstDash val="solid"/>
                      <a:round/>
                      <a:headEnd type="none" w="med" len="med"/>
                      <a:tailEnd type="none" w="med" len="med"/>
                    </a:lnB>
                  </a:tcPr>
                </a:tc>
                <a:tc vMerge="1">
                  <a:txBody>
                    <a:bodyPr/>
                    <a:lstStyle/>
                    <a:p>
                      <a:endParaRPr lang="ro-RO" dirty="0"/>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B w="57150" cap="flat" cmpd="sng" algn="ctr">
                      <a:solidFill>
                        <a:srgbClr val="C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pic>
        <p:nvPicPr>
          <p:cNvPr id="13" name="Picture 12" descr="C:\Users\User\Desktop\Activitati grupa mijlocie 2017\Randunica\IMG-20170323-WA0016.jpg"/>
          <p:cNvPicPr/>
          <p:nvPr/>
        </p:nvPicPr>
        <p:blipFill>
          <a:blip r:embed="rId3" cstate="print"/>
          <a:srcRect/>
          <a:stretch>
            <a:fillRect/>
          </a:stretch>
        </p:blipFill>
        <p:spPr bwMode="auto">
          <a:xfrm>
            <a:off x="6588224" y="5445224"/>
            <a:ext cx="1800200" cy="938196"/>
          </a:xfrm>
          <a:prstGeom prst="snip2DiagRect">
            <a:avLst/>
          </a:prstGeom>
          <a:solidFill>
            <a:srgbClr val="FFFFFF">
              <a:shade val="85000"/>
            </a:srgbClr>
          </a:solidFill>
          <a:ln w="88900" cap="sq">
            <a:solidFill>
              <a:schemeClr val="bg1"/>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wedg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562074"/>
          </a:xfrm>
        </p:spPr>
        <p:txBody>
          <a:bodyPr>
            <a:normAutofit/>
          </a:bodyPr>
          <a:lstStyle/>
          <a:p>
            <a:pPr algn="ctr"/>
            <a:r>
              <a:rPr lang="en-US" sz="1800" b="1" dirty="0" err="1">
                <a:solidFill>
                  <a:srgbClr val="C00000"/>
                </a:solidFill>
                <a:effectLst/>
                <a:latin typeface="Times New Roman" pitchFamily="18" charset="0"/>
                <a:cs typeface="Times New Roman" pitchFamily="18" charset="0"/>
              </a:rPr>
              <a:t>Activit</a:t>
            </a:r>
            <a:r>
              <a:rPr lang="ro-RO" sz="1800" b="1" dirty="0">
                <a:solidFill>
                  <a:srgbClr val="C00000"/>
                </a:solidFill>
                <a:effectLst/>
                <a:latin typeface="Times New Roman" pitchFamily="18" charset="0"/>
                <a:cs typeface="Times New Roman" pitchFamily="18" charset="0"/>
              </a:rPr>
              <a:t>ăți de dezvoltare a inteligenței naturaliste</a:t>
            </a:r>
            <a:endParaRPr lang="ro-RO" sz="1800" dirty="0">
              <a:effectLst/>
            </a:endParaRPr>
          </a:p>
        </p:txBody>
      </p:sp>
      <p:sp>
        <p:nvSpPr>
          <p:cNvPr id="3" name="Content Placeholder 2"/>
          <p:cNvSpPr>
            <a:spLocks noGrp="1"/>
          </p:cNvSpPr>
          <p:nvPr>
            <p:ph idx="1"/>
          </p:nvPr>
        </p:nvSpPr>
        <p:spPr>
          <a:xfrm>
            <a:off x="1331640" y="908720"/>
            <a:ext cx="7498080" cy="4800600"/>
          </a:xfrm>
        </p:spPr>
        <p:txBody>
          <a:bodyPr/>
          <a:lstStyle/>
          <a:p>
            <a:pPr lvl="0">
              <a:buNone/>
            </a:pPr>
            <a:r>
              <a:rPr lang="ro-RO" sz="1400" b="1" dirty="0">
                <a:solidFill>
                  <a:srgbClr val="C00000"/>
                </a:solidFill>
                <a:latin typeface="Times New Roman" pitchFamily="18" charset="0"/>
                <a:cs typeface="Times New Roman" pitchFamily="18" charset="0"/>
              </a:rPr>
              <a:t>1)</a:t>
            </a:r>
            <a:r>
              <a:rPr lang="en-US" sz="1400" b="1" dirty="0">
                <a:solidFill>
                  <a:srgbClr val="C00000"/>
                </a:solidFill>
                <a:latin typeface="Times New Roman" pitchFamily="18" charset="0"/>
                <a:cs typeface="Times New Roman" pitchFamily="18" charset="0"/>
              </a:rPr>
              <a:t>“ </a:t>
            </a:r>
            <a:r>
              <a:rPr lang="en-US" sz="1400" b="1" dirty="0" err="1">
                <a:solidFill>
                  <a:srgbClr val="C00000"/>
                </a:solidFill>
                <a:latin typeface="Times New Roman" pitchFamily="18" charset="0"/>
                <a:cs typeface="Times New Roman" pitchFamily="18" charset="0"/>
              </a:rPr>
              <a:t>Istețel</a:t>
            </a:r>
            <a:r>
              <a:rPr lang="en-US" sz="1400" b="1" dirty="0">
                <a:solidFill>
                  <a:srgbClr val="C00000"/>
                </a:solidFill>
                <a:latin typeface="Times New Roman" pitchFamily="18" charset="0"/>
                <a:cs typeface="Times New Roman" pitchFamily="18" charset="0"/>
              </a:rPr>
              <a:t> </a:t>
            </a:r>
            <a:r>
              <a:rPr lang="en-US" sz="1400" b="1" dirty="0" err="1">
                <a:solidFill>
                  <a:srgbClr val="C00000"/>
                </a:solidFill>
                <a:latin typeface="Times New Roman" pitchFamily="18" charset="0"/>
                <a:cs typeface="Times New Roman" pitchFamily="18" charset="0"/>
              </a:rPr>
              <a:t>știe</a:t>
            </a:r>
            <a:r>
              <a:rPr lang="en-US" sz="1400" b="1" dirty="0">
                <a:solidFill>
                  <a:srgbClr val="C00000"/>
                </a:solidFill>
                <a:latin typeface="Times New Roman" pitchFamily="18" charset="0"/>
                <a:cs typeface="Times New Roman" pitchFamily="18" charset="0"/>
              </a:rPr>
              <a:t> </a:t>
            </a:r>
            <a:r>
              <a:rPr lang="en-US" sz="1400" b="1" dirty="0" err="1">
                <a:solidFill>
                  <a:srgbClr val="C00000"/>
                </a:solidFill>
                <a:latin typeface="Times New Roman" pitchFamily="18" charset="0"/>
                <a:cs typeface="Times New Roman" pitchFamily="18" charset="0"/>
              </a:rPr>
              <a:t>să-ți</a:t>
            </a:r>
            <a:r>
              <a:rPr lang="en-US" sz="1400" b="1" dirty="0">
                <a:solidFill>
                  <a:srgbClr val="C00000"/>
                </a:solidFill>
                <a:latin typeface="Times New Roman" pitchFamily="18" charset="0"/>
                <a:cs typeface="Times New Roman" pitchFamily="18" charset="0"/>
              </a:rPr>
              <a:t> </a:t>
            </a:r>
            <a:r>
              <a:rPr lang="en-US" sz="1400" b="1" dirty="0" err="1">
                <a:solidFill>
                  <a:srgbClr val="C00000"/>
                </a:solidFill>
                <a:latin typeface="Times New Roman" pitchFamily="18" charset="0"/>
                <a:cs typeface="Times New Roman" pitchFamily="18" charset="0"/>
              </a:rPr>
              <a:t>spună</a:t>
            </a:r>
            <a:r>
              <a:rPr lang="en-US" sz="1400" b="1" dirty="0">
                <a:solidFill>
                  <a:srgbClr val="C00000"/>
                </a:solidFill>
                <a:latin typeface="Times New Roman" pitchFamily="18" charset="0"/>
                <a:cs typeface="Times New Roman" pitchFamily="18" charset="0"/>
              </a:rPr>
              <a:t>  /  De e </a:t>
            </a:r>
            <a:r>
              <a:rPr lang="en-US" sz="1400" b="1" dirty="0" err="1">
                <a:solidFill>
                  <a:srgbClr val="C00000"/>
                </a:solidFill>
                <a:latin typeface="Times New Roman" pitchFamily="18" charset="0"/>
                <a:cs typeface="Times New Roman" pitchFamily="18" charset="0"/>
              </a:rPr>
              <a:t>vremea</a:t>
            </a:r>
            <a:r>
              <a:rPr lang="en-US" sz="1400" b="1" dirty="0">
                <a:solidFill>
                  <a:srgbClr val="C00000"/>
                </a:solidFill>
                <a:latin typeface="Times New Roman" pitchFamily="18" charset="0"/>
                <a:cs typeface="Times New Roman" pitchFamily="18" charset="0"/>
              </a:rPr>
              <a:t>  </a:t>
            </a:r>
            <a:r>
              <a:rPr lang="en-US" sz="1400" b="1" dirty="0" err="1">
                <a:solidFill>
                  <a:srgbClr val="C00000"/>
                </a:solidFill>
                <a:latin typeface="Times New Roman" pitchFamily="18" charset="0"/>
                <a:cs typeface="Times New Roman" pitchFamily="18" charset="0"/>
              </a:rPr>
              <a:t>rea</a:t>
            </a:r>
            <a:r>
              <a:rPr lang="en-US" sz="1400" b="1" dirty="0">
                <a:solidFill>
                  <a:srgbClr val="C00000"/>
                </a:solidFill>
                <a:latin typeface="Times New Roman" pitchFamily="18" charset="0"/>
                <a:cs typeface="Times New Roman" pitchFamily="18" charset="0"/>
              </a:rPr>
              <a:t> </a:t>
            </a:r>
            <a:r>
              <a:rPr lang="en-US" sz="1400" b="1" dirty="0" err="1">
                <a:solidFill>
                  <a:srgbClr val="C00000"/>
                </a:solidFill>
                <a:latin typeface="Times New Roman" pitchFamily="18" charset="0"/>
                <a:cs typeface="Times New Roman" pitchFamily="18" charset="0"/>
              </a:rPr>
              <a:t>sau</a:t>
            </a:r>
            <a:r>
              <a:rPr lang="en-US" sz="1400" b="1" dirty="0">
                <a:solidFill>
                  <a:srgbClr val="C00000"/>
                </a:solidFill>
                <a:latin typeface="Times New Roman" pitchFamily="18" charset="0"/>
                <a:cs typeface="Times New Roman" pitchFamily="18" charset="0"/>
              </a:rPr>
              <a:t> </a:t>
            </a:r>
            <a:r>
              <a:rPr lang="en-US" sz="1400" b="1" dirty="0" err="1">
                <a:solidFill>
                  <a:srgbClr val="C00000"/>
                </a:solidFill>
                <a:latin typeface="Times New Roman" pitchFamily="18" charset="0"/>
                <a:cs typeface="Times New Roman" pitchFamily="18" charset="0"/>
              </a:rPr>
              <a:t>bună</a:t>
            </a:r>
            <a:r>
              <a:rPr lang="en-US" sz="1400" b="1" dirty="0">
                <a:solidFill>
                  <a:srgbClr val="C00000"/>
                </a:solidFill>
                <a:latin typeface="Times New Roman" pitchFamily="18" charset="0"/>
                <a:cs typeface="Times New Roman" pitchFamily="18" charset="0"/>
              </a:rPr>
              <a:t> “ .</a:t>
            </a:r>
          </a:p>
          <a:p>
            <a:pPr lvl="0">
              <a:buNone/>
            </a:pPr>
            <a:r>
              <a:rPr lang="en-US" sz="1400" b="1" dirty="0">
                <a:solidFill>
                  <a:srgbClr val="C00000"/>
                </a:solidFill>
                <a:latin typeface="Times New Roman" pitchFamily="18" charset="0"/>
                <a:cs typeface="Times New Roman" pitchFamily="18" charset="0"/>
              </a:rPr>
              <a:t>  </a:t>
            </a:r>
          </a:p>
          <a:p>
            <a:pPr lvl="0">
              <a:buNone/>
            </a:pPr>
            <a:endParaRPr lang="ro-RO" sz="1400" b="1" dirty="0">
              <a:solidFill>
                <a:srgbClr val="C00000"/>
              </a:solidFill>
              <a:latin typeface="Times New Roman" pitchFamily="18" charset="0"/>
              <a:cs typeface="Times New Roman" pitchFamily="18" charset="0"/>
            </a:endParaRPr>
          </a:p>
          <a:p>
            <a:pPr>
              <a:buNone/>
            </a:pPr>
            <a:endParaRPr lang="en-US" dirty="0"/>
          </a:p>
          <a:p>
            <a:pPr>
              <a:buNone/>
            </a:pPr>
            <a:endParaRPr lang="en-US" dirty="0"/>
          </a:p>
          <a:p>
            <a:pPr>
              <a:buNone/>
            </a:pPr>
            <a:endParaRPr lang="en-US" dirty="0"/>
          </a:p>
          <a:p>
            <a:pPr>
              <a:buNone/>
            </a:pPr>
            <a:endParaRPr lang="en-US" dirty="0"/>
          </a:p>
          <a:p>
            <a:pPr>
              <a:buNone/>
            </a:pPr>
            <a:endParaRPr lang="ro-RO" dirty="0"/>
          </a:p>
        </p:txBody>
      </p:sp>
      <p:graphicFrame>
        <p:nvGraphicFramePr>
          <p:cNvPr id="4" name="Table 3"/>
          <p:cNvGraphicFramePr>
            <a:graphicFrameLocks noGrp="1"/>
          </p:cNvGraphicFramePr>
          <p:nvPr/>
        </p:nvGraphicFramePr>
        <p:xfrm>
          <a:off x="1524000" y="1397000"/>
          <a:ext cx="6648400" cy="2047240"/>
        </p:xfrm>
        <a:graphic>
          <a:graphicData uri="http://schemas.openxmlformats.org/drawingml/2006/table">
            <a:tbl>
              <a:tblPr firstRow="1" bandRow="1">
                <a:tableStyleId>{5940675A-B579-460E-94D1-54222C63F5DA}</a:tableStyleId>
              </a:tblPr>
              <a:tblGrid>
                <a:gridCol w="2032000">
                  <a:extLst>
                    <a:ext uri="{9D8B030D-6E8A-4147-A177-3AD203B41FA5}">
                      <a16:colId xmlns:a16="http://schemas.microsoft.com/office/drawing/2014/main" val="20000"/>
                    </a:ext>
                  </a:extLst>
                </a:gridCol>
                <a:gridCol w="2528168">
                  <a:extLst>
                    <a:ext uri="{9D8B030D-6E8A-4147-A177-3AD203B41FA5}">
                      <a16:colId xmlns:a16="http://schemas.microsoft.com/office/drawing/2014/main" val="20001"/>
                    </a:ext>
                  </a:extLst>
                </a:gridCol>
                <a:gridCol w="2088232">
                  <a:extLst>
                    <a:ext uri="{9D8B030D-6E8A-4147-A177-3AD203B41FA5}">
                      <a16:colId xmlns:a16="http://schemas.microsoft.com/office/drawing/2014/main" val="20002"/>
                    </a:ext>
                  </a:extLst>
                </a:gridCol>
              </a:tblGrid>
              <a:tr h="370840">
                <a:tc>
                  <a:txBody>
                    <a:bodyPr/>
                    <a:lstStyle/>
                    <a:p>
                      <a:pPr algn="ctr"/>
                      <a:r>
                        <a:rPr lang="en-US" sz="1400" b="1" dirty="0">
                          <a:solidFill>
                            <a:srgbClr val="C00000"/>
                          </a:solidFill>
                          <a:latin typeface="Times New Roman" pitchFamily="18" charset="0"/>
                          <a:cs typeface="Times New Roman" pitchFamily="18" charset="0"/>
                        </a:rPr>
                        <a:t>A.D.E.</a:t>
                      </a:r>
                      <a:endParaRPr lang="ro-RO" sz="1400" b="1" dirty="0">
                        <a:solidFill>
                          <a:srgbClr val="C00000"/>
                        </a:solidFill>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tc>
                  <a:txBody>
                    <a:bodyPr/>
                    <a:lstStyle/>
                    <a:p>
                      <a:pPr algn="ctr"/>
                      <a:r>
                        <a:rPr lang="en-US" sz="1400" b="1" dirty="0">
                          <a:solidFill>
                            <a:srgbClr val="C00000"/>
                          </a:solidFill>
                          <a:latin typeface="Times New Roman" pitchFamily="18" charset="0"/>
                          <a:cs typeface="Times New Roman" pitchFamily="18" charset="0"/>
                        </a:rPr>
                        <a:t>A.L.A.</a:t>
                      </a:r>
                      <a:endParaRPr lang="ro-RO" sz="1400" b="1" dirty="0">
                        <a:solidFill>
                          <a:srgbClr val="C00000"/>
                        </a:solidFill>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tc>
                  <a:txBody>
                    <a:bodyPr/>
                    <a:lstStyle/>
                    <a:p>
                      <a:pPr algn="ctr"/>
                      <a:r>
                        <a:rPr lang="en-US" sz="1400" b="1" dirty="0">
                          <a:solidFill>
                            <a:srgbClr val="C00000"/>
                          </a:solidFill>
                          <a:latin typeface="Times New Roman" pitchFamily="18" charset="0"/>
                          <a:cs typeface="Times New Roman" pitchFamily="18" charset="0"/>
                        </a:rPr>
                        <a:t>A.L.A.</a:t>
                      </a:r>
                      <a:r>
                        <a:rPr lang="en-US" sz="1400" b="1" baseline="0" dirty="0">
                          <a:solidFill>
                            <a:srgbClr val="C00000"/>
                          </a:solidFill>
                          <a:latin typeface="Times New Roman" pitchFamily="18" charset="0"/>
                          <a:cs typeface="Times New Roman" pitchFamily="18" charset="0"/>
                        </a:rPr>
                        <a:t> II</a:t>
                      </a:r>
                      <a:endParaRPr lang="ro-RO" sz="1400" b="1" dirty="0">
                        <a:solidFill>
                          <a:srgbClr val="C00000"/>
                        </a:solidFill>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r>
                        <a:rPr lang="en-US" sz="1400" dirty="0">
                          <a:latin typeface="Times New Roman" pitchFamily="18" charset="0"/>
                          <a:cs typeface="Times New Roman" pitchFamily="18" charset="0"/>
                        </a:rPr>
                        <a:t>D.</a:t>
                      </a:r>
                      <a:r>
                        <a:rPr lang="ro-RO" sz="1400" dirty="0">
                          <a:latin typeface="Times New Roman" pitchFamily="18" charset="0"/>
                          <a:cs typeface="Times New Roman" pitchFamily="18" charset="0"/>
                        </a:rPr>
                        <a:t>Ș.</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Istețel</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știe</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să-ți</a:t>
                      </a:r>
                      <a:r>
                        <a:rPr lang="en-US" sz="1400" dirty="0">
                          <a:latin typeface="Times New Roman" pitchFamily="18" charset="0"/>
                          <a:cs typeface="Times New Roman" pitchFamily="18" charset="0"/>
                        </a:rPr>
                        <a:t> </a:t>
                      </a:r>
                      <a:endParaRPr lang="ro-RO" sz="1400" dirty="0">
                        <a:latin typeface="Times New Roman" pitchFamily="18" charset="0"/>
                        <a:cs typeface="Times New Roman" pitchFamily="18" charset="0"/>
                      </a:endParaRPr>
                    </a:p>
                    <a:p>
                      <a:r>
                        <a:rPr lang="ro-RO"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spună</a:t>
                      </a:r>
                      <a:r>
                        <a:rPr lang="en-US" sz="1400" dirty="0">
                          <a:latin typeface="Times New Roman" pitchFamily="18" charset="0"/>
                          <a:cs typeface="Times New Roman" pitchFamily="18" charset="0"/>
                        </a:rPr>
                        <a:t>  /  De e </a:t>
                      </a:r>
                      <a:r>
                        <a:rPr lang="en-US" sz="1400" dirty="0" err="1">
                          <a:latin typeface="Times New Roman" pitchFamily="18" charset="0"/>
                          <a:cs typeface="Times New Roman" pitchFamily="18" charset="0"/>
                        </a:rPr>
                        <a:t>vremea</a:t>
                      </a:r>
                      <a:r>
                        <a:rPr lang="en-US" sz="1400" dirty="0">
                          <a:latin typeface="Times New Roman" pitchFamily="18" charset="0"/>
                          <a:cs typeface="Times New Roman" pitchFamily="18" charset="0"/>
                        </a:rPr>
                        <a:t> </a:t>
                      </a:r>
                      <a:endParaRPr lang="ro-RO" sz="1400" dirty="0">
                        <a:latin typeface="Times New Roman" pitchFamily="18" charset="0"/>
                        <a:cs typeface="Times New Roman" pitchFamily="18" charset="0"/>
                      </a:endParaRPr>
                    </a:p>
                    <a:p>
                      <a:r>
                        <a:rPr lang="ro-RO" sz="1400" dirty="0">
                          <a:latin typeface="Times New Roman" pitchFamily="18" charset="0"/>
                          <a:cs typeface="Times New Roman" pitchFamily="18" charset="0"/>
                        </a:rPr>
                        <a:t>      </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rea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sau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bună</a:t>
                      </a:r>
                      <a:r>
                        <a:rPr lang="en-US" sz="1400" dirty="0">
                          <a:latin typeface="Times New Roman" pitchFamily="18" charset="0"/>
                          <a:cs typeface="Times New Roman" pitchFamily="18" charset="0"/>
                        </a:rPr>
                        <a:t> “</a:t>
                      </a:r>
                      <a:endParaRPr lang="ro-RO" sz="1400" dirty="0">
                        <a:latin typeface="Times New Roman" pitchFamily="18" charset="0"/>
                        <a:cs typeface="Times New Roman" pitchFamily="18" charset="0"/>
                      </a:endParaRPr>
                    </a:p>
                    <a:p>
                      <a:r>
                        <a:rPr lang="ro-RO" sz="1400" dirty="0">
                          <a:latin typeface="Times New Roman" pitchFamily="18" charset="0"/>
                          <a:cs typeface="Times New Roman" pitchFamily="18" charset="0"/>
                        </a:rPr>
                        <a:t>           </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joc</a:t>
                      </a:r>
                      <a:r>
                        <a:rPr lang="en-US" sz="1400" dirty="0">
                          <a:latin typeface="Times New Roman" pitchFamily="18" charset="0"/>
                          <a:cs typeface="Times New Roman" pitchFamily="18" charset="0"/>
                        </a:rPr>
                        <a:t> didactic</a:t>
                      </a:r>
                      <a:endParaRPr lang="ro-RO" sz="1400" dirty="0">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tc rowSpan="2">
                  <a:txBody>
                    <a:bodyPr/>
                    <a:lstStyle/>
                    <a:p>
                      <a:pPr>
                        <a:buNone/>
                      </a:pPr>
                      <a:r>
                        <a:rPr lang="en-US" sz="1400" dirty="0" err="1">
                          <a:latin typeface="Times New Roman" pitchFamily="18" charset="0"/>
                          <a:cs typeface="Times New Roman" pitchFamily="18" charset="0"/>
                        </a:rPr>
                        <a:t>Știință</a:t>
                      </a:r>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Puterea</a:t>
                      </a:r>
                      <a:r>
                        <a:rPr lang="en-US" sz="1400" dirty="0">
                          <a:latin typeface="Times New Roman" pitchFamily="18" charset="0"/>
                          <a:cs typeface="Times New Roman" pitchFamily="18" charset="0"/>
                        </a:rPr>
                        <a:t> </a:t>
                      </a:r>
                      <a:r>
                        <a:rPr lang="en-US" sz="1400" baseline="0" dirty="0">
                          <a:latin typeface="Times New Roman" pitchFamily="18" charset="0"/>
                          <a:cs typeface="Times New Roman" pitchFamily="18" charset="0"/>
                        </a:rPr>
                        <a:t> </a:t>
                      </a:r>
                      <a:r>
                        <a:rPr lang="en-US" sz="1400" dirty="0" err="1">
                          <a:latin typeface="Times New Roman" pitchFamily="18" charset="0"/>
                          <a:cs typeface="Times New Roman" pitchFamily="18" charset="0"/>
                        </a:rPr>
                        <a:t>vântului</a:t>
                      </a:r>
                      <a:r>
                        <a:rPr lang="en-US" sz="1400" dirty="0">
                          <a:latin typeface="Times New Roman" pitchFamily="18" charset="0"/>
                          <a:cs typeface="Times New Roman" pitchFamily="18" charset="0"/>
                        </a:rPr>
                        <a:t>”</a:t>
                      </a:r>
                    </a:p>
                    <a:p>
                      <a:pPr>
                        <a:buNone/>
                      </a:pPr>
                      <a:r>
                        <a:rPr lang="en-US" sz="1400" dirty="0">
                          <a:latin typeface="Times New Roman" pitchFamily="18" charset="0"/>
                          <a:cs typeface="Times New Roman" pitchFamily="18" charset="0"/>
                        </a:rPr>
                        <a:t>               -   experiment</a:t>
                      </a:r>
                      <a:endParaRPr lang="ro-RO" sz="1400" dirty="0">
                        <a:latin typeface="Times New Roman" pitchFamily="18" charset="0"/>
                        <a:cs typeface="Times New Roman" pitchFamily="18" charset="0"/>
                      </a:endParaRPr>
                    </a:p>
                    <a:p>
                      <a:pPr>
                        <a:buNone/>
                      </a:pPr>
                      <a:r>
                        <a:rPr lang="en-US" sz="1400" dirty="0" err="1">
                          <a:latin typeface="Times New Roman" pitchFamily="18" charset="0"/>
                          <a:cs typeface="Times New Roman" pitchFamily="18" charset="0"/>
                        </a:rPr>
                        <a:t>Joc</a:t>
                      </a:r>
                      <a:r>
                        <a:rPr lang="en-US" sz="1400" dirty="0">
                          <a:latin typeface="Times New Roman" pitchFamily="18" charset="0"/>
                          <a:cs typeface="Times New Roman" pitchFamily="18" charset="0"/>
                        </a:rPr>
                        <a:t> de </a:t>
                      </a:r>
                      <a:r>
                        <a:rPr lang="en-US" sz="1400" dirty="0" err="1">
                          <a:latin typeface="Times New Roman" pitchFamily="18" charset="0"/>
                          <a:cs typeface="Times New Roman" pitchFamily="18" charset="0"/>
                        </a:rPr>
                        <a:t>masă</a:t>
                      </a:r>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Jocul</a:t>
                      </a:r>
                      <a:r>
                        <a:rPr lang="en-US" sz="1400" dirty="0">
                          <a:latin typeface="Times New Roman" pitchFamily="18" charset="0"/>
                          <a:cs typeface="Times New Roman" pitchFamily="18" charset="0"/>
                        </a:rPr>
                        <a:t> </a:t>
                      </a:r>
                      <a:r>
                        <a:rPr lang="en-US" sz="1400" baseline="0" dirty="0">
                          <a:latin typeface="Times New Roman" pitchFamily="18" charset="0"/>
                          <a:cs typeface="Times New Roman" pitchFamily="18" charset="0"/>
                        </a:rPr>
                        <a:t> </a:t>
                      </a:r>
                      <a:r>
                        <a:rPr lang="en-US" sz="1400" dirty="0" err="1">
                          <a:latin typeface="Times New Roman" pitchFamily="18" charset="0"/>
                          <a:cs typeface="Times New Roman" pitchFamily="18" charset="0"/>
                        </a:rPr>
                        <a:t>umbrelor</a:t>
                      </a:r>
                      <a:r>
                        <a:rPr lang="en-US" sz="1400" dirty="0">
                          <a:latin typeface="Times New Roman" pitchFamily="18" charset="0"/>
                          <a:cs typeface="Times New Roman" pitchFamily="18" charset="0"/>
                        </a:rPr>
                        <a:t>” </a:t>
                      </a:r>
                      <a:endParaRPr lang="ro-RO" sz="1400" dirty="0">
                        <a:latin typeface="Times New Roman" pitchFamily="18" charset="0"/>
                        <a:cs typeface="Times New Roman" pitchFamily="18" charset="0"/>
                      </a:endParaRPr>
                    </a:p>
                    <a:p>
                      <a:pPr>
                        <a:buNone/>
                      </a:pPr>
                      <a:r>
                        <a:rPr lang="en-US" sz="1400" dirty="0" err="1">
                          <a:latin typeface="Times New Roman" pitchFamily="18" charset="0"/>
                          <a:cs typeface="Times New Roman" pitchFamily="18" charset="0"/>
                        </a:rPr>
                        <a:t>Joc</a:t>
                      </a:r>
                      <a:r>
                        <a:rPr lang="en-US" sz="1400" dirty="0">
                          <a:latin typeface="Times New Roman" pitchFamily="18" charset="0"/>
                          <a:cs typeface="Times New Roman" pitchFamily="18" charset="0"/>
                        </a:rPr>
                        <a:t> de </a:t>
                      </a:r>
                      <a:r>
                        <a:rPr lang="en-US" sz="1400" dirty="0" err="1">
                          <a:latin typeface="Times New Roman" pitchFamily="18" charset="0"/>
                          <a:cs typeface="Times New Roman" pitchFamily="18" charset="0"/>
                        </a:rPr>
                        <a:t>rol</a:t>
                      </a:r>
                      <a:r>
                        <a:rPr lang="en-US" sz="1400" dirty="0">
                          <a:latin typeface="Times New Roman" pitchFamily="18" charset="0"/>
                          <a:cs typeface="Times New Roman" pitchFamily="18" charset="0"/>
                        </a:rPr>
                        <a:t>:</a:t>
                      </a:r>
                    </a:p>
                    <a:p>
                      <a:pPr>
                        <a:buNone/>
                      </a:pPr>
                      <a:r>
                        <a:rPr lang="en-US" sz="1400" dirty="0">
                          <a:latin typeface="Times New Roman" pitchFamily="18" charset="0"/>
                          <a:cs typeface="Times New Roman" pitchFamily="18" charset="0"/>
                        </a:rPr>
                        <a:t>         “De-a </a:t>
                      </a:r>
                      <a:r>
                        <a:rPr lang="en-US" sz="1400" dirty="0" err="1">
                          <a:latin typeface="Times New Roman" pitchFamily="18" charset="0"/>
                          <a:cs typeface="Times New Roman" pitchFamily="18" charset="0"/>
                        </a:rPr>
                        <a:t>emisiunea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meteo</a:t>
                      </a:r>
                      <a:r>
                        <a:rPr lang="en-US" sz="1400" dirty="0">
                          <a:latin typeface="Times New Roman" pitchFamily="18" charset="0"/>
                          <a:cs typeface="Times New Roman" pitchFamily="18" charset="0"/>
                        </a:rPr>
                        <a:t> “</a:t>
                      </a:r>
                      <a:endParaRPr lang="ro-RO" sz="1400" dirty="0">
                        <a:latin typeface="Times New Roman" pitchFamily="18" charset="0"/>
                        <a:cs typeface="Times New Roman" pitchFamily="18" charset="0"/>
                      </a:endParaRPr>
                    </a:p>
                    <a:p>
                      <a:endParaRPr lang="ro-RO" sz="1400" dirty="0">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err="1">
                          <a:latin typeface="Times New Roman" pitchFamily="18" charset="0"/>
                          <a:cs typeface="Times New Roman" pitchFamily="18" charset="0"/>
                        </a:rPr>
                        <a:t>Vizită</a:t>
                      </a:r>
                      <a:r>
                        <a:rPr lang="en-US" sz="1400" dirty="0">
                          <a:latin typeface="Times New Roman" pitchFamily="18" charset="0"/>
                          <a:cs typeface="Times New Roman" pitchFamily="18" charset="0"/>
                        </a:rPr>
                        <a:t> : “ </a:t>
                      </a:r>
                      <a:r>
                        <a:rPr lang="en-US" sz="1400" dirty="0" err="1">
                          <a:latin typeface="Times New Roman" pitchFamily="18" charset="0"/>
                          <a:cs typeface="Times New Roman" pitchFamily="18" charset="0"/>
                        </a:rPr>
                        <a:t>Stația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meteo</a:t>
                      </a:r>
                      <a:r>
                        <a:rPr lang="en-US" sz="1400" dirty="0">
                          <a:latin typeface="Times New Roman" pitchFamily="18" charset="0"/>
                          <a:cs typeface="Times New Roman" pitchFamily="18" charset="0"/>
                        </a:rPr>
                        <a:t>” .             </a:t>
                      </a:r>
                      <a:endParaRPr lang="ro-RO" sz="1400" dirty="0">
                        <a:latin typeface="Times New Roman" pitchFamily="18" charset="0"/>
                        <a:cs typeface="Times New Roman" pitchFamily="18" charset="0"/>
                      </a:endParaRPr>
                    </a:p>
                    <a:p>
                      <a:endParaRPr lang="ro-RO" sz="1400" dirty="0">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r>
                        <a:rPr lang="ro-RO" sz="1400" dirty="0">
                          <a:latin typeface="Times New Roman" pitchFamily="18" charset="0"/>
                          <a:cs typeface="Times New Roman" pitchFamily="18" charset="0"/>
                        </a:rPr>
                        <a:t>D.E.C. </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Deprinderi</a:t>
                      </a:r>
                      <a:r>
                        <a:rPr lang="en-US" sz="1400" dirty="0">
                          <a:latin typeface="Times New Roman" pitchFamily="18" charset="0"/>
                          <a:cs typeface="Times New Roman" pitchFamily="18" charset="0"/>
                        </a:rPr>
                        <a:t> de </a:t>
                      </a:r>
                      <a:endParaRPr lang="ro-RO" sz="1400" dirty="0">
                        <a:latin typeface="Times New Roman" pitchFamily="18" charset="0"/>
                        <a:cs typeface="Times New Roman" pitchFamily="18" charset="0"/>
                      </a:endParaRPr>
                    </a:p>
                    <a:p>
                      <a:r>
                        <a:rPr lang="ro-RO"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interpretare</a:t>
                      </a:r>
                      <a:r>
                        <a:rPr lang="en-US" sz="1400" dirty="0">
                          <a:latin typeface="Times New Roman" pitchFamily="18" charset="0"/>
                          <a:cs typeface="Times New Roman" pitchFamily="18" charset="0"/>
                        </a:rPr>
                        <a:t> </a:t>
                      </a:r>
                      <a:r>
                        <a:rPr lang="ro-RO"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cântec</a:t>
                      </a:r>
                      <a:endParaRPr lang="ro-RO" sz="1400" dirty="0">
                        <a:latin typeface="Times New Roman" pitchFamily="18" charset="0"/>
                        <a:cs typeface="Times New Roman" pitchFamily="18" charset="0"/>
                      </a:endParaRPr>
                    </a:p>
                    <a:p>
                      <a:r>
                        <a:rPr lang="ro-RO" sz="1400" dirty="0">
                          <a:latin typeface="Times New Roman" pitchFamily="18" charset="0"/>
                          <a:cs typeface="Times New Roman" pitchFamily="18" charset="0"/>
                        </a:rPr>
                        <a:t>        </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Corul</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ploii</a:t>
                      </a:r>
                      <a:r>
                        <a:rPr lang="en-US" sz="1400" dirty="0">
                          <a:latin typeface="Times New Roman" pitchFamily="18" charset="0"/>
                          <a:cs typeface="Times New Roman" pitchFamily="18" charset="0"/>
                        </a:rPr>
                        <a:t>”</a:t>
                      </a:r>
                      <a:endParaRPr lang="ro-RO" sz="1400" dirty="0">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tc vMerge="1">
                  <a:txBody>
                    <a:bodyPr/>
                    <a:lstStyle/>
                    <a:p>
                      <a:endParaRPr lang="ro-RO" sz="1400" dirty="0">
                        <a:latin typeface="Times New Roman" pitchFamily="18" charset="0"/>
                        <a:cs typeface="Times New Roman" pitchFamily="18" charset="0"/>
                      </a:endParaRPr>
                    </a:p>
                  </a:txBody>
                  <a:tcPr>
                    <a:lnL w="76200" cap="flat" cmpd="sng" algn="ctr">
                      <a:solidFill>
                        <a:srgbClr val="C00000"/>
                      </a:solidFill>
                      <a:prstDash val="solid"/>
                      <a:round/>
                      <a:headEnd type="none" w="med" len="med"/>
                      <a:tailEnd type="none" w="med" len="med"/>
                    </a:lnL>
                    <a:lnR w="76200" cap="flat" cmpd="sng" algn="ctr">
                      <a:solidFill>
                        <a:srgbClr val="C00000"/>
                      </a:solidFill>
                      <a:prstDash val="solid"/>
                      <a:round/>
                      <a:headEnd type="none" w="med" len="med"/>
                      <a:tailEnd type="none" w="med" len="med"/>
                    </a:lnR>
                    <a:lnB w="76200" cap="flat" cmpd="sng" algn="ctr">
                      <a:solidFill>
                        <a:srgbClr val="C00000"/>
                      </a:solidFill>
                      <a:prstDash val="solid"/>
                      <a:round/>
                      <a:headEnd type="none" w="med" len="med"/>
                      <a:tailEnd type="none" w="med" len="med"/>
                    </a:lnB>
                  </a:tcPr>
                </a:tc>
                <a:tc vMerge="1">
                  <a:txBody>
                    <a:bodyPr/>
                    <a:lstStyle/>
                    <a:p>
                      <a:endParaRPr lang="ro-RO" sz="1400" dirty="0">
                        <a:latin typeface="Times New Roman" pitchFamily="18" charset="0"/>
                        <a:cs typeface="Times New Roman" pitchFamily="18" charset="0"/>
                      </a:endParaRPr>
                    </a:p>
                  </a:txBody>
                  <a:tcPr>
                    <a:lnL w="76200" cap="flat" cmpd="sng" algn="ctr">
                      <a:solidFill>
                        <a:srgbClr val="C00000"/>
                      </a:solidFill>
                      <a:prstDash val="solid"/>
                      <a:round/>
                      <a:headEnd type="none" w="med" len="med"/>
                      <a:tailEnd type="none" w="med" len="med"/>
                    </a:lnL>
                    <a:lnR w="76200" cap="flat" cmpd="sng" algn="ctr">
                      <a:solidFill>
                        <a:srgbClr val="C00000"/>
                      </a:solidFill>
                      <a:prstDash val="solid"/>
                      <a:round/>
                      <a:headEnd type="none" w="med" len="med"/>
                      <a:tailEnd type="none" w="med" len="med"/>
                    </a:lnR>
                    <a:lnB w="76200" cap="flat" cmpd="sng" algn="ctr">
                      <a:solidFill>
                        <a:srgbClr val="C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pic>
        <p:nvPicPr>
          <p:cNvPr id="5" name="Picture 4" descr="C:\Users\User\Desktop\Activitati grupa mijlocie 2017\Oul\IMG-20170331-WA0013.jpg"/>
          <p:cNvPicPr/>
          <p:nvPr/>
        </p:nvPicPr>
        <p:blipFill>
          <a:blip r:embed="rId2" cstate="print"/>
          <a:srcRect/>
          <a:stretch>
            <a:fillRect/>
          </a:stretch>
        </p:blipFill>
        <p:spPr bwMode="auto">
          <a:xfrm>
            <a:off x="6516216" y="2204864"/>
            <a:ext cx="1512167" cy="1090914"/>
          </a:xfrm>
          <a:prstGeom prst="snip2DiagRect">
            <a:avLst/>
          </a:prstGeom>
          <a:solidFill>
            <a:srgbClr val="FFFFFF">
              <a:shade val="85000"/>
            </a:srgbClr>
          </a:solidFill>
          <a:ln w="88900" cap="sq">
            <a:solidFill>
              <a:schemeClr val="bg1"/>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6" name="Rectangle 5"/>
          <p:cNvSpPr/>
          <p:nvPr/>
        </p:nvSpPr>
        <p:spPr>
          <a:xfrm>
            <a:off x="1547664" y="3501008"/>
            <a:ext cx="5112568" cy="523220"/>
          </a:xfrm>
          <a:prstGeom prst="rect">
            <a:avLst/>
          </a:prstGeom>
        </p:spPr>
        <p:txBody>
          <a:bodyPr wrap="square">
            <a:spAutoFit/>
          </a:bodyPr>
          <a:lstStyle/>
          <a:p>
            <a:pPr lvl="0">
              <a:buNone/>
            </a:pPr>
            <a:r>
              <a:rPr lang="ro-RO" sz="1400" b="1" dirty="0">
                <a:solidFill>
                  <a:srgbClr val="C00000"/>
                </a:solidFill>
                <a:latin typeface="Times New Roman" pitchFamily="18" charset="0"/>
                <a:cs typeface="Times New Roman" pitchFamily="18" charset="0"/>
              </a:rPr>
              <a:t> 2) </a:t>
            </a:r>
            <a:r>
              <a:rPr lang="en-US" sz="1400" b="1" dirty="0">
                <a:solidFill>
                  <a:srgbClr val="C00000"/>
                </a:solidFill>
                <a:latin typeface="Times New Roman" pitchFamily="18" charset="0"/>
                <a:cs typeface="Times New Roman" pitchFamily="18" charset="0"/>
              </a:rPr>
              <a:t>“</a:t>
            </a:r>
            <a:r>
              <a:rPr lang="en-US" sz="1400" b="1" dirty="0" err="1">
                <a:solidFill>
                  <a:srgbClr val="C00000"/>
                </a:solidFill>
                <a:latin typeface="Times New Roman" pitchFamily="18" charset="0"/>
                <a:cs typeface="Times New Roman" pitchFamily="18" charset="0"/>
              </a:rPr>
              <a:t>Istețel</a:t>
            </a:r>
            <a:r>
              <a:rPr lang="en-US" sz="1400" b="1" dirty="0">
                <a:solidFill>
                  <a:srgbClr val="C00000"/>
                </a:solidFill>
                <a:latin typeface="Times New Roman" pitchFamily="18" charset="0"/>
                <a:cs typeface="Times New Roman" pitchFamily="18" charset="0"/>
              </a:rPr>
              <a:t> s-a </a:t>
            </a:r>
            <a:r>
              <a:rPr lang="en-US" sz="1400" b="1" dirty="0" err="1">
                <a:solidFill>
                  <a:srgbClr val="C00000"/>
                </a:solidFill>
                <a:latin typeface="Times New Roman" pitchFamily="18" charset="0"/>
                <a:cs typeface="Times New Roman" pitchFamily="18" charset="0"/>
              </a:rPr>
              <a:t>rătăcit</a:t>
            </a:r>
            <a:r>
              <a:rPr lang="en-US" sz="1400" b="1" dirty="0">
                <a:solidFill>
                  <a:srgbClr val="C00000"/>
                </a:solidFill>
                <a:latin typeface="Times New Roman" pitchFamily="18" charset="0"/>
                <a:cs typeface="Times New Roman" pitchFamily="18" charset="0"/>
              </a:rPr>
              <a:t> …  / </a:t>
            </a:r>
            <a:r>
              <a:rPr lang="en-US" sz="1400" b="1" dirty="0" err="1">
                <a:solidFill>
                  <a:srgbClr val="C00000"/>
                </a:solidFill>
                <a:latin typeface="Times New Roman" pitchFamily="18" charset="0"/>
                <a:cs typeface="Times New Roman" pitchFamily="18" charset="0"/>
              </a:rPr>
              <a:t>Între</a:t>
            </a:r>
            <a:r>
              <a:rPr lang="en-US" sz="1400" b="1" dirty="0">
                <a:solidFill>
                  <a:srgbClr val="C00000"/>
                </a:solidFill>
                <a:latin typeface="Times New Roman" pitchFamily="18" charset="0"/>
                <a:cs typeface="Times New Roman" pitchFamily="18" charset="0"/>
              </a:rPr>
              <a:t> </a:t>
            </a:r>
            <a:r>
              <a:rPr lang="en-US" sz="1400" b="1" dirty="0" err="1">
                <a:solidFill>
                  <a:srgbClr val="C00000"/>
                </a:solidFill>
                <a:latin typeface="Times New Roman" pitchFamily="18" charset="0"/>
                <a:cs typeface="Times New Roman" pitchFamily="18" charset="0"/>
              </a:rPr>
              <a:t>flori</a:t>
            </a:r>
            <a:r>
              <a:rPr lang="en-US" sz="1400" b="1" dirty="0">
                <a:solidFill>
                  <a:srgbClr val="C00000"/>
                </a:solidFill>
                <a:latin typeface="Times New Roman" pitchFamily="18" charset="0"/>
                <a:cs typeface="Times New Roman" pitchFamily="18" charset="0"/>
              </a:rPr>
              <a:t> a </a:t>
            </a:r>
            <a:r>
              <a:rPr lang="en-US" sz="1400" b="1" dirty="0" err="1">
                <a:solidFill>
                  <a:srgbClr val="C00000"/>
                </a:solidFill>
                <a:latin typeface="Times New Roman" pitchFamily="18" charset="0"/>
                <a:cs typeface="Times New Roman" pitchFamily="18" charset="0"/>
              </a:rPr>
              <a:t>nimerit</a:t>
            </a:r>
            <a:r>
              <a:rPr lang="en-US" sz="1400" b="1" dirty="0">
                <a:solidFill>
                  <a:srgbClr val="C00000"/>
                </a:solidFill>
                <a:latin typeface="Times New Roman" pitchFamily="18" charset="0"/>
                <a:cs typeface="Times New Roman" pitchFamily="18" charset="0"/>
              </a:rPr>
              <a:t>  “.</a:t>
            </a:r>
          </a:p>
          <a:p>
            <a:pPr lvl="0">
              <a:buNone/>
            </a:pPr>
            <a:r>
              <a:rPr lang="en-US" sz="1400" b="1" dirty="0">
                <a:solidFill>
                  <a:srgbClr val="C00000"/>
                </a:solidFill>
                <a:latin typeface="Times New Roman" pitchFamily="18" charset="0"/>
                <a:cs typeface="Times New Roman" pitchFamily="18" charset="0"/>
              </a:rPr>
              <a:t> </a:t>
            </a:r>
            <a:endParaRPr lang="ro-RO" sz="1400" b="1" dirty="0">
              <a:solidFill>
                <a:srgbClr val="C00000"/>
              </a:solidFill>
              <a:latin typeface="Times New Roman" pitchFamily="18" charset="0"/>
              <a:cs typeface="Times New Roman" pitchFamily="18" charset="0"/>
            </a:endParaRPr>
          </a:p>
        </p:txBody>
      </p:sp>
      <p:graphicFrame>
        <p:nvGraphicFramePr>
          <p:cNvPr id="7" name="Table 6"/>
          <p:cNvGraphicFramePr>
            <a:graphicFrameLocks noGrp="1"/>
          </p:cNvGraphicFramePr>
          <p:nvPr/>
        </p:nvGraphicFramePr>
        <p:xfrm>
          <a:off x="1403647" y="3933056"/>
          <a:ext cx="6912768" cy="2809240"/>
        </p:xfrm>
        <a:graphic>
          <a:graphicData uri="http://schemas.openxmlformats.org/drawingml/2006/table">
            <a:tbl>
              <a:tblPr firstRow="1" bandRow="1">
                <a:tableStyleId>{5940675A-B579-460E-94D1-54222C63F5DA}</a:tableStyleId>
              </a:tblPr>
              <a:tblGrid>
                <a:gridCol w="2304256">
                  <a:extLst>
                    <a:ext uri="{9D8B030D-6E8A-4147-A177-3AD203B41FA5}">
                      <a16:colId xmlns:a16="http://schemas.microsoft.com/office/drawing/2014/main" val="20000"/>
                    </a:ext>
                  </a:extLst>
                </a:gridCol>
                <a:gridCol w="2448273">
                  <a:extLst>
                    <a:ext uri="{9D8B030D-6E8A-4147-A177-3AD203B41FA5}">
                      <a16:colId xmlns:a16="http://schemas.microsoft.com/office/drawing/2014/main" val="20001"/>
                    </a:ext>
                  </a:extLst>
                </a:gridCol>
                <a:gridCol w="2160239">
                  <a:extLst>
                    <a:ext uri="{9D8B030D-6E8A-4147-A177-3AD203B41FA5}">
                      <a16:colId xmlns:a16="http://schemas.microsoft.com/office/drawing/2014/main" val="20002"/>
                    </a:ext>
                  </a:extLst>
                </a:gridCol>
              </a:tblGrid>
              <a:tr h="370840">
                <a:tc>
                  <a:txBody>
                    <a:bodyPr/>
                    <a:lstStyle/>
                    <a:p>
                      <a:pPr algn="ctr"/>
                      <a:r>
                        <a:rPr lang="en-US" sz="1400" b="1" dirty="0">
                          <a:solidFill>
                            <a:srgbClr val="C00000"/>
                          </a:solidFill>
                          <a:latin typeface="Times New Roman" pitchFamily="18" charset="0"/>
                          <a:cs typeface="Times New Roman" pitchFamily="18" charset="0"/>
                        </a:rPr>
                        <a:t>A.D.E.</a:t>
                      </a:r>
                      <a:endParaRPr lang="ro-RO" sz="1400" b="1" dirty="0">
                        <a:solidFill>
                          <a:srgbClr val="C00000"/>
                        </a:solidFill>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tc>
                  <a:txBody>
                    <a:bodyPr/>
                    <a:lstStyle/>
                    <a:p>
                      <a:pPr algn="ctr"/>
                      <a:r>
                        <a:rPr lang="en-US" sz="1400" b="1" dirty="0">
                          <a:solidFill>
                            <a:srgbClr val="C00000"/>
                          </a:solidFill>
                          <a:latin typeface="Times New Roman" pitchFamily="18" charset="0"/>
                          <a:cs typeface="Times New Roman" pitchFamily="18" charset="0"/>
                        </a:rPr>
                        <a:t>A.L.A.</a:t>
                      </a:r>
                      <a:endParaRPr lang="ro-RO" sz="1400" b="1" dirty="0">
                        <a:solidFill>
                          <a:srgbClr val="C00000"/>
                        </a:solidFill>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tc>
                  <a:txBody>
                    <a:bodyPr/>
                    <a:lstStyle/>
                    <a:p>
                      <a:pPr algn="ctr"/>
                      <a:r>
                        <a:rPr lang="en-US" sz="1400" b="1" dirty="0">
                          <a:solidFill>
                            <a:srgbClr val="C00000"/>
                          </a:solidFill>
                          <a:latin typeface="Times New Roman" pitchFamily="18" charset="0"/>
                          <a:cs typeface="Times New Roman" pitchFamily="18" charset="0"/>
                        </a:rPr>
                        <a:t>A.L.A. II </a:t>
                      </a:r>
                      <a:endParaRPr lang="ro-RO" sz="1400" b="1" dirty="0">
                        <a:solidFill>
                          <a:srgbClr val="C00000"/>
                        </a:solidFill>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pPr algn="l"/>
                      <a:r>
                        <a:rPr lang="en-US" sz="1400" dirty="0">
                          <a:latin typeface="Times New Roman" pitchFamily="18" charset="0"/>
                          <a:cs typeface="Times New Roman" pitchFamily="18" charset="0"/>
                        </a:rPr>
                        <a:t>D.</a:t>
                      </a:r>
                      <a:r>
                        <a:rPr lang="ro-RO" sz="1400" dirty="0">
                          <a:latin typeface="Times New Roman" pitchFamily="18" charset="0"/>
                          <a:cs typeface="Times New Roman" pitchFamily="18" charset="0"/>
                        </a:rPr>
                        <a:t>Ș. </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Istețel</a:t>
                      </a:r>
                      <a:r>
                        <a:rPr lang="en-US" sz="1400" dirty="0">
                          <a:latin typeface="Times New Roman" pitchFamily="18" charset="0"/>
                          <a:cs typeface="Times New Roman" pitchFamily="18" charset="0"/>
                        </a:rPr>
                        <a:t> s-a </a:t>
                      </a:r>
                      <a:r>
                        <a:rPr lang="en-US" sz="1400" dirty="0" err="1">
                          <a:latin typeface="Times New Roman" pitchFamily="18" charset="0"/>
                          <a:cs typeface="Times New Roman" pitchFamily="18" charset="0"/>
                        </a:rPr>
                        <a:t>rătăcit</a:t>
                      </a:r>
                      <a:r>
                        <a:rPr lang="en-US" sz="1400" dirty="0">
                          <a:latin typeface="Times New Roman" pitchFamily="18" charset="0"/>
                          <a:cs typeface="Times New Roman" pitchFamily="18" charset="0"/>
                        </a:rPr>
                        <a:t> …  /</a:t>
                      </a:r>
                    </a:p>
                    <a:p>
                      <a:pPr algn="ct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Între</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flori</a:t>
                      </a:r>
                      <a:r>
                        <a:rPr lang="en-US" sz="1400" dirty="0">
                          <a:latin typeface="Times New Roman" pitchFamily="18" charset="0"/>
                          <a:cs typeface="Times New Roman" pitchFamily="18" charset="0"/>
                        </a:rPr>
                        <a:t> a </a:t>
                      </a:r>
                      <a:r>
                        <a:rPr lang="en-US" sz="1400" dirty="0" err="1">
                          <a:latin typeface="Times New Roman" pitchFamily="18" charset="0"/>
                          <a:cs typeface="Times New Roman" pitchFamily="18" charset="0"/>
                        </a:rPr>
                        <a:t>nimerit</a:t>
                      </a:r>
                      <a:r>
                        <a:rPr lang="en-US" sz="1400" dirty="0">
                          <a:latin typeface="Times New Roman" pitchFamily="18" charset="0"/>
                          <a:cs typeface="Times New Roman" pitchFamily="18" charset="0"/>
                        </a:rPr>
                        <a:t> “</a:t>
                      </a:r>
                    </a:p>
                    <a:p>
                      <a:pPr algn="ct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joc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exercițiu</a:t>
                      </a:r>
                      <a:r>
                        <a:rPr lang="en-US" sz="1400" dirty="0">
                          <a:latin typeface="Times New Roman" pitchFamily="18" charset="0"/>
                          <a:cs typeface="Times New Roman" pitchFamily="18" charset="0"/>
                        </a:rPr>
                        <a:t> </a:t>
                      </a:r>
                      <a:endParaRPr lang="ro-RO" sz="1400" b="1" dirty="0">
                        <a:solidFill>
                          <a:srgbClr val="C00000"/>
                        </a:solidFill>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tc rowSpan="2">
                  <a:txBody>
                    <a:bodyPr/>
                    <a:lstStyle/>
                    <a:p>
                      <a:pPr>
                        <a:buNone/>
                      </a:pPr>
                      <a:r>
                        <a:rPr lang="en-US" sz="1400" dirty="0" err="1">
                          <a:latin typeface="Times New Roman" pitchFamily="18" charset="0"/>
                          <a:cs typeface="Times New Roman" pitchFamily="18" charset="0"/>
                        </a:rPr>
                        <a:t>Știință</a:t>
                      </a:r>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Albumul</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florilor</a:t>
                      </a:r>
                      <a:r>
                        <a:rPr lang="en-US" sz="1400" dirty="0">
                          <a:latin typeface="Times New Roman" pitchFamily="18" charset="0"/>
                          <a:cs typeface="Times New Roman" pitchFamily="18" charset="0"/>
                        </a:rPr>
                        <a:t>”</a:t>
                      </a:r>
                      <a:endParaRPr lang="ro-RO" sz="1400" dirty="0">
                        <a:latin typeface="Times New Roman" pitchFamily="18" charset="0"/>
                        <a:cs typeface="Times New Roman" pitchFamily="18" charset="0"/>
                      </a:endParaRPr>
                    </a:p>
                    <a:p>
                      <a:pPr>
                        <a:buNone/>
                      </a:pPr>
                      <a:r>
                        <a:rPr lang="en-US" sz="1400" dirty="0" err="1">
                          <a:latin typeface="Times New Roman" pitchFamily="18" charset="0"/>
                          <a:cs typeface="Times New Roman" pitchFamily="18" charset="0"/>
                        </a:rPr>
                        <a:t>Artă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Culoarea</a:t>
                      </a:r>
                      <a:r>
                        <a:rPr lang="en-US" sz="1400" dirty="0">
                          <a:latin typeface="Times New Roman" pitchFamily="18" charset="0"/>
                          <a:cs typeface="Times New Roman" pitchFamily="18" charset="0"/>
                        </a:rPr>
                        <a:t>, element de  </a:t>
                      </a:r>
                    </a:p>
                    <a:p>
                      <a:pPr>
                        <a:buNone/>
                      </a:pP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limbaj</a:t>
                      </a:r>
                      <a:r>
                        <a:rPr lang="en-US" sz="1400" dirty="0">
                          <a:latin typeface="Times New Roman" pitchFamily="18" charset="0"/>
                          <a:cs typeface="Times New Roman" pitchFamily="18" charset="0"/>
                        </a:rPr>
                        <a:t> plastic- </a:t>
                      </a:r>
                      <a:r>
                        <a:rPr lang="en-US" sz="1400" dirty="0" err="1">
                          <a:latin typeface="Times New Roman" pitchFamily="18" charset="0"/>
                          <a:cs typeface="Times New Roman" pitchFamily="18" charset="0"/>
                        </a:rPr>
                        <a:t>pictură</a:t>
                      </a:r>
                      <a:endParaRPr lang="en-US" sz="1400" dirty="0">
                        <a:latin typeface="Times New Roman" pitchFamily="18" charset="0"/>
                        <a:cs typeface="Times New Roman" pitchFamily="18" charset="0"/>
                      </a:endParaRPr>
                    </a:p>
                    <a:p>
                      <a:pPr>
                        <a:buNone/>
                      </a:pP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Flori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surori</a:t>
                      </a:r>
                      <a:r>
                        <a:rPr lang="en-US" sz="1400" dirty="0">
                          <a:latin typeface="Times New Roman" pitchFamily="18" charset="0"/>
                          <a:cs typeface="Times New Roman" pitchFamily="18" charset="0"/>
                        </a:rPr>
                        <a:t>”</a:t>
                      </a:r>
                      <a:endParaRPr lang="ro-RO" sz="1400" dirty="0">
                        <a:latin typeface="Times New Roman" pitchFamily="18" charset="0"/>
                        <a:cs typeface="Times New Roman" pitchFamily="18" charset="0"/>
                      </a:endParaRPr>
                    </a:p>
                    <a:p>
                      <a:pPr>
                        <a:buNone/>
                      </a:pPr>
                      <a:r>
                        <a:rPr lang="en-US" sz="1400" dirty="0" err="1">
                          <a:latin typeface="Times New Roman" pitchFamily="18" charset="0"/>
                          <a:cs typeface="Times New Roman" pitchFamily="18" charset="0"/>
                        </a:rPr>
                        <a:t>Nisip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apă</a:t>
                      </a:r>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Plantăm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flori</a:t>
                      </a:r>
                      <a:r>
                        <a:rPr lang="en-US" sz="1400" dirty="0">
                          <a:latin typeface="Times New Roman" pitchFamily="18" charset="0"/>
                          <a:cs typeface="Times New Roman" pitchFamily="18" charset="0"/>
                        </a:rPr>
                        <a:t> </a:t>
                      </a:r>
                    </a:p>
                    <a:p>
                      <a:pPr>
                        <a:buNone/>
                      </a:pP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în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jardiniere</a:t>
                      </a:r>
                      <a:r>
                        <a:rPr lang="en-US" sz="1400" dirty="0">
                          <a:latin typeface="Times New Roman" pitchFamily="18" charset="0"/>
                          <a:cs typeface="Times New Roman" pitchFamily="18" charset="0"/>
                        </a:rPr>
                        <a:t>”-</a:t>
                      </a:r>
                      <a:r>
                        <a:rPr lang="en-US" sz="1400" dirty="0" err="1">
                          <a:latin typeface="Times New Roman" pitchFamily="18" charset="0"/>
                          <a:cs typeface="Times New Roman" pitchFamily="18" charset="0"/>
                        </a:rPr>
                        <a:t>activitate</a:t>
                      </a:r>
                      <a:endParaRPr lang="en-US" sz="1400" dirty="0">
                        <a:latin typeface="Times New Roman" pitchFamily="18" charset="0"/>
                        <a:cs typeface="Times New Roman" pitchFamily="18" charset="0"/>
                      </a:endParaRPr>
                    </a:p>
                    <a:p>
                      <a:pPr>
                        <a:buNone/>
                      </a:pPr>
                      <a:r>
                        <a:rPr lang="en-US" sz="1400" dirty="0">
                          <a:latin typeface="Times New Roman" pitchFamily="18" charset="0"/>
                          <a:cs typeface="Times New Roman" pitchFamily="18" charset="0"/>
                        </a:rPr>
                        <a:t>        </a:t>
                      </a:r>
                      <a:r>
                        <a:rPr lang="ro-RO" sz="1400" dirty="0">
                          <a:latin typeface="Times New Roman" pitchFamily="18" charset="0"/>
                          <a:cs typeface="Times New Roman" pitchFamily="18" charset="0"/>
                        </a:rPr>
                        <a:t> </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practic-gopodărească</a:t>
                      </a:r>
                      <a:r>
                        <a:rPr lang="en-US" sz="1400" dirty="0">
                          <a:latin typeface="Times New Roman" pitchFamily="18" charset="0"/>
                          <a:cs typeface="Times New Roman" pitchFamily="18" charset="0"/>
                        </a:rPr>
                        <a:t> </a:t>
                      </a:r>
                      <a:endParaRPr lang="ro-RO" sz="1400" dirty="0">
                        <a:latin typeface="Times New Roman" pitchFamily="18" charset="0"/>
                        <a:cs typeface="Times New Roman" pitchFamily="18" charset="0"/>
                      </a:endParaRPr>
                    </a:p>
                    <a:p>
                      <a:pPr algn="l"/>
                      <a:endParaRPr lang="ro-RO" sz="1400" b="1" dirty="0">
                        <a:solidFill>
                          <a:srgbClr val="C00000"/>
                        </a:solidFill>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err="1">
                          <a:latin typeface="Times New Roman" pitchFamily="18" charset="0"/>
                          <a:cs typeface="Times New Roman" pitchFamily="18" charset="0"/>
                        </a:rPr>
                        <a:t>Activitate</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distractivă</a:t>
                      </a:r>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Carnavalul</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florilor</a:t>
                      </a:r>
                      <a:r>
                        <a:rPr lang="en-US" sz="1400" dirty="0">
                          <a:latin typeface="Times New Roman" pitchFamily="18" charset="0"/>
                          <a:cs typeface="Times New Roman" pitchFamily="18" charset="0"/>
                        </a:rPr>
                        <a:t>”</a:t>
                      </a:r>
                      <a:r>
                        <a:rPr lang="ro-RO" sz="1400" dirty="0">
                          <a:latin typeface="Times New Roman" pitchFamily="18" charset="0"/>
                          <a:cs typeface="Times New Roman" pitchFamily="18" charset="0"/>
                        </a:rPr>
                        <a:t>. </a:t>
                      </a:r>
                      <a:endParaRPr lang="en-US" sz="1400" dirty="0">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o-RO" sz="1400" dirty="0">
                        <a:latin typeface="Times New Roman" pitchFamily="18" charset="0"/>
                        <a:cs typeface="Times New Roman" pitchFamily="18" charset="0"/>
                      </a:endParaRPr>
                    </a:p>
                    <a:p>
                      <a:pPr algn="l"/>
                      <a:endParaRPr lang="en-US" sz="1400" b="1" dirty="0">
                        <a:solidFill>
                          <a:srgbClr val="C00000"/>
                        </a:solidFill>
                        <a:latin typeface="Times New Roman" pitchFamily="18" charset="0"/>
                        <a:cs typeface="Times New Roman" pitchFamily="18" charset="0"/>
                      </a:endParaRPr>
                    </a:p>
                    <a:p>
                      <a:pPr algn="l"/>
                      <a:endParaRPr lang="en-US" sz="1400" b="1" dirty="0">
                        <a:solidFill>
                          <a:srgbClr val="C00000"/>
                        </a:solidFill>
                        <a:latin typeface="Times New Roman" pitchFamily="18" charset="0"/>
                        <a:cs typeface="Times New Roman" pitchFamily="18" charset="0"/>
                      </a:endParaRPr>
                    </a:p>
                    <a:p>
                      <a:pPr algn="l"/>
                      <a:endParaRPr lang="en-US" sz="1400" b="1" dirty="0">
                        <a:solidFill>
                          <a:srgbClr val="C00000"/>
                        </a:solidFill>
                        <a:latin typeface="Times New Roman" pitchFamily="18" charset="0"/>
                        <a:cs typeface="Times New Roman" pitchFamily="18" charset="0"/>
                      </a:endParaRPr>
                    </a:p>
                    <a:p>
                      <a:pPr algn="l"/>
                      <a:endParaRPr lang="en-US" sz="1400" b="1" dirty="0">
                        <a:solidFill>
                          <a:srgbClr val="C00000"/>
                        </a:solidFill>
                        <a:latin typeface="Times New Roman" pitchFamily="18" charset="0"/>
                        <a:cs typeface="Times New Roman" pitchFamily="18" charset="0"/>
                      </a:endParaRPr>
                    </a:p>
                    <a:p>
                      <a:pPr algn="l"/>
                      <a:endParaRPr lang="en-US" sz="1400" b="1" dirty="0">
                        <a:solidFill>
                          <a:srgbClr val="C00000"/>
                        </a:solidFill>
                        <a:latin typeface="Times New Roman" pitchFamily="18" charset="0"/>
                        <a:cs typeface="Times New Roman" pitchFamily="18" charset="0"/>
                      </a:endParaRPr>
                    </a:p>
                    <a:p>
                      <a:pPr algn="l"/>
                      <a:endParaRPr lang="en-US" sz="1400" b="1" dirty="0">
                        <a:solidFill>
                          <a:srgbClr val="C00000"/>
                        </a:solidFill>
                        <a:latin typeface="Times New Roman" pitchFamily="18" charset="0"/>
                        <a:cs typeface="Times New Roman" pitchFamily="18" charset="0"/>
                      </a:endParaRPr>
                    </a:p>
                    <a:p>
                      <a:pPr algn="l"/>
                      <a:endParaRPr lang="en-US" sz="1400" b="1" dirty="0">
                        <a:solidFill>
                          <a:srgbClr val="C00000"/>
                        </a:solidFill>
                        <a:latin typeface="Times New Roman" pitchFamily="18" charset="0"/>
                        <a:cs typeface="Times New Roman" pitchFamily="18" charset="0"/>
                      </a:endParaRPr>
                    </a:p>
                    <a:p>
                      <a:pPr algn="l"/>
                      <a:endParaRPr lang="ro-RO" sz="1400" b="1" dirty="0">
                        <a:solidFill>
                          <a:srgbClr val="C00000"/>
                        </a:solidFill>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latin typeface="Times New Roman" pitchFamily="18" charset="0"/>
                          <a:cs typeface="Times New Roman" pitchFamily="18" charset="0"/>
                        </a:rPr>
                        <a:t>D.O.S.:„</a:t>
                      </a:r>
                      <a:r>
                        <a:rPr lang="en-US" sz="1400" dirty="0" err="1">
                          <a:latin typeface="Times New Roman" pitchFamily="18" charset="0"/>
                          <a:cs typeface="Times New Roman" pitchFamily="18" charset="0"/>
                        </a:rPr>
                        <a:t>Grădina</a:t>
                      </a:r>
                      <a:r>
                        <a:rPr lang="en-US" sz="1400" dirty="0">
                          <a:latin typeface="Times New Roman" pitchFamily="18" charset="0"/>
                          <a:cs typeface="Times New Roman" pitchFamily="18" charset="0"/>
                        </a:rPr>
                        <a:t> cu </a:t>
                      </a:r>
                      <a:r>
                        <a:rPr lang="en-US" sz="1400" dirty="0" err="1">
                          <a:latin typeface="Times New Roman" pitchFamily="18" charset="0"/>
                          <a:cs typeface="Times New Roman" pitchFamily="18" charset="0"/>
                        </a:rPr>
                        <a:t>flori</a:t>
                      </a:r>
                      <a:r>
                        <a:rPr lang="en-US" sz="1400" dirty="0">
                          <a:latin typeface="Times New Roman" pitchFamily="18" charset="0"/>
                          <a:cs typeface="Times New Roman" pitchFamily="18" charset="0"/>
                        </a:rPr>
                        <a:t>”</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colaj</a:t>
                      </a:r>
                      <a:r>
                        <a:rPr lang="en-US" sz="1400" dirty="0">
                          <a:latin typeface="Times New Roman" pitchFamily="18" charset="0"/>
                          <a:cs typeface="Times New Roman" pitchFamily="18" charset="0"/>
                        </a:rPr>
                        <a:t> </a:t>
                      </a:r>
                      <a:endParaRPr lang="ro-RO" sz="1400" b="1" dirty="0">
                        <a:solidFill>
                          <a:srgbClr val="C00000"/>
                        </a:solidFill>
                        <a:latin typeface="Times New Roman" pitchFamily="18" charset="0"/>
                        <a:cs typeface="Times New Roman" pitchFamily="18" charset="0"/>
                      </a:endParaRPr>
                    </a:p>
                    <a:p>
                      <a:pPr algn="ctr"/>
                      <a:endParaRPr lang="ro-RO" sz="1400" b="1" dirty="0">
                        <a:solidFill>
                          <a:srgbClr val="C00000"/>
                        </a:solidFill>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tcPr>
                </a:tc>
                <a:tc vMerge="1">
                  <a:txBody>
                    <a:bodyPr/>
                    <a:lstStyle/>
                    <a:p>
                      <a:pPr algn="ctr"/>
                      <a:endParaRPr lang="ro-RO" sz="1400" b="1">
                        <a:solidFill>
                          <a:srgbClr val="C00000"/>
                        </a:solidFill>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B w="57150" cap="flat" cmpd="sng" algn="ctr">
                      <a:solidFill>
                        <a:srgbClr val="C00000"/>
                      </a:solidFill>
                      <a:prstDash val="solid"/>
                      <a:round/>
                      <a:headEnd type="none" w="med" len="med"/>
                      <a:tailEnd type="none" w="med" len="med"/>
                    </a:lnB>
                  </a:tcPr>
                </a:tc>
                <a:tc vMerge="1">
                  <a:txBody>
                    <a:bodyPr/>
                    <a:lstStyle/>
                    <a:p>
                      <a:pPr algn="ctr"/>
                      <a:endParaRPr lang="ro-RO" sz="1400" b="1" dirty="0">
                        <a:solidFill>
                          <a:srgbClr val="C00000"/>
                        </a:solidFill>
                        <a:latin typeface="Times New Roman" pitchFamily="18" charset="0"/>
                        <a:cs typeface="Times New Roman" pitchFamily="18" charset="0"/>
                      </a:endParaRPr>
                    </a:p>
                  </a:txBody>
                  <a:tcP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B w="57150" cap="flat" cmpd="sng" algn="ctr">
                      <a:solidFill>
                        <a:srgbClr val="C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pic>
        <p:nvPicPr>
          <p:cNvPr id="9" name="Picture 8" descr="C:\Users\User\Desktop\Activitati grupa mijlocie 2017\Plantare flori\IMG-20170309-WA0017.jpg"/>
          <p:cNvPicPr/>
          <p:nvPr/>
        </p:nvPicPr>
        <p:blipFill>
          <a:blip r:embed="rId3" cstate="print"/>
          <a:srcRect/>
          <a:stretch>
            <a:fillRect/>
          </a:stretch>
        </p:blipFill>
        <p:spPr bwMode="auto">
          <a:xfrm>
            <a:off x="6444208" y="4797152"/>
            <a:ext cx="1484136" cy="1738820"/>
          </a:xfrm>
          <a:prstGeom prst="snip2DiagRect">
            <a:avLst/>
          </a:prstGeom>
          <a:solidFill>
            <a:srgbClr val="FFFFFF">
              <a:shade val="85000"/>
            </a:srgbClr>
          </a:solidFill>
          <a:ln w="88900" cap="sq">
            <a:solidFill>
              <a:schemeClr val="bg1"/>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wedg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548680"/>
            <a:ext cx="8229600" cy="648072"/>
          </a:xfrm>
        </p:spPr>
        <p:txBody>
          <a:bodyPr>
            <a:normAutofit fontScale="90000"/>
          </a:bodyPr>
          <a:lstStyle/>
          <a:p>
            <a:pPr algn="ctr"/>
            <a:br>
              <a:rPr lang="ro-RO" sz="2200" b="1" dirty="0">
                <a:solidFill>
                  <a:srgbClr val="C00000"/>
                </a:solidFill>
                <a:latin typeface="Times New Roman" pitchFamily="18" charset="0"/>
                <a:cs typeface="Times New Roman" pitchFamily="18" charset="0"/>
              </a:rPr>
            </a:br>
            <a:br>
              <a:rPr lang="ro-RO" sz="2200" b="1" dirty="0">
                <a:solidFill>
                  <a:srgbClr val="C00000"/>
                </a:solidFill>
                <a:latin typeface="Times New Roman" pitchFamily="18" charset="0"/>
                <a:cs typeface="Times New Roman" pitchFamily="18" charset="0"/>
              </a:rPr>
            </a:br>
            <a:r>
              <a:rPr lang="ro-RO" sz="2200" b="1" dirty="0">
                <a:solidFill>
                  <a:srgbClr val="C00000"/>
                </a:solidFill>
                <a:effectLst/>
                <a:latin typeface="Times New Roman" pitchFamily="18" charset="0"/>
                <a:cs typeface="Times New Roman" pitchFamily="18" charset="0"/>
              </a:rPr>
              <a:t>RECOMANDĂRI </a:t>
            </a:r>
            <a:br>
              <a:rPr lang="ro-RO" sz="2200" b="1" dirty="0">
                <a:solidFill>
                  <a:srgbClr val="C00000"/>
                </a:solidFill>
                <a:latin typeface="Times New Roman" pitchFamily="18" charset="0"/>
                <a:cs typeface="Times New Roman" pitchFamily="18" charset="0"/>
              </a:rPr>
            </a:br>
            <a:br>
              <a:rPr lang="ro-RO" sz="2200" b="1" dirty="0">
                <a:solidFill>
                  <a:srgbClr val="C00000"/>
                </a:solidFill>
                <a:latin typeface="Times New Roman" pitchFamily="18" charset="0"/>
                <a:cs typeface="Times New Roman" pitchFamily="18" charset="0"/>
              </a:rPr>
            </a:br>
            <a:br>
              <a:rPr lang="ro-RO" sz="2200" b="1" dirty="0">
                <a:solidFill>
                  <a:srgbClr val="C00000"/>
                </a:solidFill>
                <a:latin typeface="Times New Roman" pitchFamily="18" charset="0"/>
                <a:cs typeface="Times New Roman" pitchFamily="18" charset="0"/>
              </a:rPr>
            </a:br>
            <a:endParaRPr lang="ro-RO" sz="2700" b="1" dirty="0">
              <a:solidFill>
                <a:srgbClr val="C00000"/>
              </a:solidFill>
              <a:latin typeface="Times New Roman" pitchFamily="18" charset="0"/>
              <a:cs typeface="Times New Roman" pitchFamily="18" charset="0"/>
            </a:endParaRPr>
          </a:p>
        </p:txBody>
      </p:sp>
      <p:sp>
        <p:nvSpPr>
          <p:cNvPr id="5" name="Content Placeholder 4"/>
          <p:cNvSpPr>
            <a:spLocks noGrp="1"/>
          </p:cNvSpPr>
          <p:nvPr>
            <p:ph idx="1"/>
          </p:nvPr>
        </p:nvSpPr>
        <p:spPr>
          <a:xfrm>
            <a:off x="1043608" y="1052736"/>
            <a:ext cx="8100392" cy="3816424"/>
          </a:xfrm>
        </p:spPr>
        <p:txBody>
          <a:bodyPr>
            <a:noAutofit/>
          </a:bodyPr>
          <a:lstStyle/>
          <a:p>
            <a:pPr>
              <a:buClr>
                <a:srgbClr val="C00000"/>
              </a:buClr>
              <a:buFont typeface="Wingdings" pitchFamily="2" charset="2"/>
              <a:buChar char="Ø"/>
            </a:pPr>
            <a:r>
              <a:rPr lang="en-US" sz="2000" b="1" dirty="0">
                <a:solidFill>
                  <a:srgbClr val="C00000"/>
                </a:solidFill>
                <a:latin typeface="Times New Roman" pitchFamily="18" charset="0"/>
                <a:cs typeface="Times New Roman" pitchFamily="18" charset="0"/>
              </a:rPr>
              <a:t>Este </a:t>
            </a:r>
            <a:r>
              <a:rPr lang="ro-RO" sz="2000" b="1" dirty="0">
                <a:solidFill>
                  <a:srgbClr val="C00000"/>
                </a:solidFill>
                <a:latin typeface="Times New Roman" pitchFamily="18" charset="0"/>
                <a:cs typeface="Times New Roman" pitchFamily="18" charset="0"/>
              </a:rPr>
              <a:t> </a:t>
            </a:r>
            <a:r>
              <a:rPr lang="en-US" sz="2000" b="1" dirty="0" err="1">
                <a:solidFill>
                  <a:srgbClr val="C00000"/>
                </a:solidFill>
                <a:latin typeface="Times New Roman" pitchFamily="18" charset="0"/>
                <a:cs typeface="Times New Roman" pitchFamily="18" charset="0"/>
              </a:rPr>
              <a:t>importan</a:t>
            </a:r>
            <a:r>
              <a:rPr lang="ro-RO" sz="2000" b="1" dirty="0">
                <a:solidFill>
                  <a:srgbClr val="C00000"/>
                </a:solidFill>
                <a:latin typeface="Times New Roman" pitchFamily="18" charset="0"/>
                <a:cs typeface="Times New Roman" pitchFamily="18" charset="0"/>
              </a:rPr>
              <a:t>t</a:t>
            </a:r>
            <a:r>
              <a:rPr lang="en-US" sz="2000" b="1" dirty="0">
                <a:solidFill>
                  <a:srgbClr val="C00000"/>
                </a:solidFill>
                <a:latin typeface="Times New Roman" pitchFamily="18" charset="0"/>
                <a:cs typeface="Times New Roman" pitchFamily="18" charset="0"/>
              </a:rPr>
              <a:t> </a:t>
            </a:r>
            <a:r>
              <a:rPr lang="en-US" sz="2000" b="1" dirty="0" err="1">
                <a:solidFill>
                  <a:srgbClr val="C00000"/>
                </a:solidFill>
                <a:latin typeface="Times New Roman" pitchFamily="18" charset="0"/>
                <a:cs typeface="Times New Roman" pitchFamily="18" charset="0"/>
              </a:rPr>
              <a:t>să</a:t>
            </a:r>
            <a:r>
              <a:rPr lang="en-US" sz="2000" b="1" dirty="0">
                <a:solidFill>
                  <a:srgbClr val="C00000"/>
                </a:solidFill>
                <a:latin typeface="Times New Roman" pitchFamily="18" charset="0"/>
                <a:cs typeface="Times New Roman" pitchFamily="18" charset="0"/>
              </a:rPr>
              <a:t> </a:t>
            </a:r>
            <a:r>
              <a:rPr lang="en-US" sz="2000" b="1" dirty="0" err="1">
                <a:solidFill>
                  <a:srgbClr val="C00000"/>
                </a:solidFill>
                <a:latin typeface="Times New Roman" pitchFamily="18" charset="0"/>
                <a:cs typeface="Times New Roman" pitchFamily="18" charset="0"/>
              </a:rPr>
              <a:t>cunoaștem</a:t>
            </a:r>
            <a:r>
              <a:rPr lang="en-US" sz="2000" b="1" dirty="0">
                <a:solidFill>
                  <a:srgbClr val="C00000"/>
                </a:solidFill>
                <a:latin typeface="Times New Roman" pitchFamily="18" charset="0"/>
                <a:cs typeface="Times New Roman" pitchFamily="18" charset="0"/>
              </a:rPr>
              <a:t> </a:t>
            </a:r>
            <a:r>
              <a:rPr lang="en-US" sz="2000" b="1" dirty="0" err="1">
                <a:solidFill>
                  <a:srgbClr val="C00000"/>
                </a:solidFill>
                <a:latin typeface="Times New Roman" pitchFamily="18" charset="0"/>
                <a:cs typeface="Times New Roman" pitchFamily="18" charset="0"/>
              </a:rPr>
              <a:t>și</a:t>
            </a:r>
            <a:r>
              <a:rPr lang="en-US" sz="2000" b="1" dirty="0">
                <a:solidFill>
                  <a:srgbClr val="C00000"/>
                </a:solidFill>
                <a:latin typeface="Times New Roman" pitchFamily="18" charset="0"/>
                <a:cs typeface="Times New Roman" pitchFamily="18" charset="0"/>
              </a:rPr>
              <a:t> </a:t>
            </a:r>
            <a:r>
              <a:rPr lang="en-US" sz="2000" b="1" dirty="0" err="1">
                <a:solidFill>
                  <a:srgbClr val="C00000"/>
                </a:solidFill>
                <a:latin typeface="Times New Roman" pitchFamily="18" charset="0"/>
                <a:cs typeface="Times New Roman" pitchFamily="18" charset="0"/>
              </a:rPr>
              <a:t>să</a:t>
            </a:r>
            <a:r>
              <a:rPr lang="en-US" sz="2000" b="1" dirty="0">
                <a:solidFill>
                  <a:srgbClr val="C00000"/>
                </a:solidFill>
                <a:latin typeface="Times New Roman" pitchFamily="18" charset="0"/>
                <a:cs typeface="Times New Roman" pitchFamily="18" charset="0"/>
              </a:rPr>
              <a:t> </a:t>
            </a:r>
            <a:r>
              <a:rPr lang="en-US" sz="2000" b="1" dirty="0" err="1">
                <a:solidFill>
                  <a:srgbClr val="C00000"/>
                </a:solidFill>
                <a:latin typeface="Times New Roman" pitchFamily="18" charset="0"/>
                <a:cs typeface="Times New Roman" pitchFamily="18" charset="0"/>
              </a:rPr>
              <a:t>dezvoltăm</a:t>
            </a:r>
            <a:r>
              <a:rPr lang="en-US" sz="2000" b="1" dirty="0">
                <a:solidFill>
                  <a:srgbClr val="C00000"/>
                </a:solidFill>
                <a:latin typeface="Times New Roman" pitchFamily="18" charset="0"/>
                <a:cs typeface="Times New Roman" pitchFamily="18" charset="0"/>
              </a:rPr>
              <a:t> </a:t>
            </a:r>
            <a:r>
              <a:rPr lang="en-US" sz="2000" b="1" dirty="0" err="1">
                <a:solidFill>
                  <a:srgbClr val="C00000"/>
                </a:solidFill>
                <a:latin typeface="Times New Roman" pitchFamily="18" charset="0"/>
                <a:cs typeface="Times New Roman" pitchFamily="18" charset="0"/>
              </a:rPr>
              <a:t>toată</a:t>
            </a:r>
            <a:r>
              <a:rPr lang="en-US" sz="2000" b="1" dirty="0">
                <a:solidFill>
                  <a:srgbClr val="C00000"/>
                </a:solidFill>
                <a:latin typeface="Times New Roman" pitchFamily="18" charset="0"/>
                <a:cs typeface="Times New Roman" pitchFamily="18" charset="0"/>
              </a:rPr>
              <a:t> </a:t>
            </a:r>
            <a:r>
              <a:rPr lang="en-US" sz="2000" b="1" dirty="0" err="1">
                <a:solidFill>
                  <a:srgbClr val="C00000"/>
                </a:solidFill>
                <a:latin typeface="Times New Roman" pitchFamily="18" charset="0"/>
                <a:cs typeface="Times New Roman" pitchFamily="18" charset="0"/>
              </a:rPr>
              <a:t>diversitatea</a:t>
            </a:r>
            <a:r>
              <a:rPr lang="en-US" sz="2000" b="1" dirty="0">
                <a:solidFill>
                  <a:srgbClr val="C00000"/>
                </a:solidFill>
                <a:latin typeface="Times New Roman" pitchFamily="18" charset="0"/>
                <a:cs typeface="Times New Roman" pitchFamily="18" charset="0"/>
              </a:rPr>
              <a:t> de </a:t>
            </a:r>
            <a:r>
              <a:rPr lang="en-US" sz="2000" b="1" dirty="0" err="1">
                <a:solidFill>
                  <a:srgbClr val="C00000"/>
                </a:solidFill>
                <a:latin typeface="Times New Roman" pitchFamily="18" charset="0"/>
                <a:cs typeface="Times New Roman" pitchFamily="18" charset="0"/>
              </a:rPr>
              <a:t>inteligențe</a:t>
            </a:r>
            <a:r>
              <a:rPr lang="en-US" sz="2000" b="1" dirty="0">
                <a:solidFill>
                  <a:srgbClr val="C00000"/>
                </a:solidFill>
                <a:latin typeface="Times New Roman" pitchFamily="18" charset="0"/>
                <a:cs typeface="Times New Roman" pitchFamily="18" charset="0"/>
              </a:rPr>
              <a:t> </a:t>
            </a:r>
            <a:r>
              <a:rPr lang="en-US" sz="2000" b="1" dirty="0" err="1">
                <a:solidFill>
                  <a:srgbClr val="C00000"/>
                </a:solidFill>
                <a:latin typeface="Times New Roman" pitchFamily="18" charset="0"/>
                <a:cs typeface="Times New Roman" pitchFamily="18" charset="0"/>
              </a:rPr>
              <a:t>umane</a:t>
            </a:r>
            <a:r>
              <a:rPr lang="en-US" sz="2000" b="1" dirty="0">
                <a:solidFill>
                  <a:srgbClr val="C00000"/>
                </a:solidFill>
                <a:latin typeface="Times New Roman" pitchFamily="18" charset="0"/>
                <a:cs typeface="Times New Roman" pitchFamily="18" charset="0"/>
              </a:rPr>
              <a:t> </a:t>
            </a:r>
            <a:r>
              <a:rPr lang="en-US" sz="2000" b="1" dirty="0" err="1">
                <a:solidFill>
                  <a:srgbClr val="C00000"/>
                </a:solidFill>
                <a:latin typeface="Times New Roman" pitchFamily="18" charset="0"/>
                <a:cs typeface="Times New Roman" pitchFamily="18" charset="0"/>
              </a:rPr>
              <a:t>și</a:t>
            </a:r>
            <a:r>
              <a:rPr lang="en-US" sz="2000" b="1" dirty="0">
                <a:solidFill>
                  <a:srgbClr val="C00000"/>
                </a:solidFill>
                <a:latin typeface="Times New Roman" pitchFamily="18" charset="0"/>
                <a:cs typeface="Times New Roman" pitchFamily="18" charset="0"/>
              </a:rPr>
              <a:t> </a:t>
            </a:r>
            <a:r>
              <a:rPr lang="en-US" sz="2000" b="1" dirty="0" err="1">
                <a:solidFill>
                  <a:srgbClr val="C00000"/>
                </a:solidFill>
                <a:latin typeface="Times New Roman" pitchFamily="18" charset="0"/>
                <a:cs typeface="Times New Roman" pitchFamily="18" charset="0"/>
              </a:rPr>
              <a:t>toate</a:t>
            </a:r>
            <a:r>
              <a:rPr lang="en-US" sz="2000" b="1" dirty="0">
                <a:solidFill>
                  <a:srgbClr val="C00000"/>
                </a:solidFill>
                <a:latin typeface="Times New Roman" pitchFamily="18" charset="0"/>
                <a:cs typeface="Times New Roman" pitchFamily="18" charset="0"/>
              </a:rPr>
              <a:t> </a:t>
            </a:r>
            <a:r>
              <a:rPr lang="en-US" sz="2000" b="1" dirty="0" err="1">
                <a:solidFill>
                  <a:srgbClr val="C00000"/>
                </a:solidFill>
                <a:latin typeface="Times New Roman" pitchFamily="18" charset="0"/>
                <a:cs typeface="Times New Roman" pitchFamily="18" charset="0"/>
              </a:rPr>
              <a:t>combinațiile</a:t>
            </a:r>
            <a:r>
              <a:rPr lang="en-US" sz="2000" b="1" dirty="0">
                <a:solidFill>
                  <a:srgbClr val="C00000"/>
                </a:solidFill>
                <a:latin typeface="Times New Roman" pitchFamily="18" charset="0"/>
                <a:cs typeface="Times New Roman" pitchFamily="18" charset="0"/>
              </a:rPr>
              <a:t> de </a:t>
            </a:r>
            <a:r>
              <a:rPr lang="en-US" sz="2000" b="1" dirty="0" err="1">
                <a:solidFill>
                  <a:srgbClr val="C00000"/>
                </a:solidFill>
                <a:latin typeface="Times New Roman" pitchFamily="18" charset="0"/>
                <a:cs typeface="Times New Roman" pitchFamily="18" charset="0"/>
              </a:rPr>
              <a:t>inteligențe</a:t>
            </a:r>
            <a:r>
              <a:rPr lang="en-US" sz="2000" b="1" dirty="0">
                <a:solidFill>
                  <a:srgbClr val="C00000"/>
                </a:solidFill>
                <a:latin typeface="Times New Roman" pitchFamily="18" charset="0"/>
                <a:cs typeface="Times New Roman" pitchFamily="18" charset="0"/>
              </a:rPr>
              <a:t> . </a:t>
            </a:r>
            <a:endParaRPr lang="ro-RO" sz="2000" b="1" dirty="0">
              <a:solidFill>
                <a:srgbClr val="C00000"/>
              </a:solidFill>
              <a:latin typeface="Times New Roman" pitchFamily="18" charset="0"/>
              <a:cs typeface="Times New Roman" pitchFamily="18" charset="0"/>
            </a:endParaRPr>
          </a:p>
          <a:p>
            <a:pPr algn="ctr">
              <a:buNone/>
            </a:pPr>
            <a:r>
              <a:rPr lang="ro-RO" sz="1600" dirty="0">
                <a:solidFill>
                  <a:srgbClr val="C00000"/>
                </a:solidFill>
                <a:latin typeface="Times New Roman" pitchFamily="18" charset="0"/>
                <a:cs typeface="Times New Roman" pitchFamily="18" charset="0"/>
              </a:rPr>
              <a:t>“Unii copii sunt precum nişte roabe:</a:t>
            </a:r>
          </a:p>
          <a:p>
            <a:pPr algn="ctr">
              <a:buNone/>
            </a:pPr>
            <a:r>
              <a:rPr lang="ro-RO" sz="1600" dirty="0">
                <a:solidFill>
                  <a:srgbClr val="C00000"/>
                </a:solidFill>
                <a:latin typeface="Times New Roman" pitchFamily="18" charset="0"/>
                <a:cs typeface="Times New Roman" pitchFamily="18" charset="0"/>
              </a:rPr>
              <a:t>trebuie să fie împinşi.</a:t>
            </a:r>
          </a:p>
          <a:p>
            <a:pPr algn="ctr">
              <a:buNone/>
            </a:pPr>
            <a:r>
              <a:rPr lang="ro-RO" sz="1600" dirty="0">
                <a:solidFill>
                  <a:srgbClr val="C00000"/>
                </a:solidFill>
                <a:latin typeface="Times New Roman" pitchFamily="18" charset="0"/>
                <a:cs typeface="Times New Roman" pitchFamily="18" charset="0"/>
              </a:rPr>
              <a:t>Unii sunt precum bărcuţele:</a:t>
            </a:r>
          </a:p>
          <a:p>
            <a:pPr algn="ctr">
              <a:buNone/>
            </a:pPr>
            <a:r>
              <a:rPr lang="ro-RO" sz="1600" dirty="0">
                <a:solidFill>
                  <a:srgbClr val="C00000"/>
                </a:solidFill>
                <a:latin typeface="Times New Roman" pitchFamily="18" charset="0"/>
                <a:cs typeface="Times New Roman" pitchFamily="18" charset="0"/>
              </a:rPr>
              <a:t>trebuie să fie vâslite.</a:t>
            </a:r>
          </a:p>
          <a:p>
            <a:pPr algn="ctr">
              <a:buNone/>
            </a:pPr>
            <a:r>
              <a:rPr lang="ro-RO" sz="1600" dirty="0">
                <a:solidFill>
                  <a:srgbClr val="C00000"/>
                </a:solidFill>
                <a:latin typeface="Times New Roman" pitchFamily="18" charset="0"/>
                <a:cs typeface="Times New Roman" pitchFamily="18" charset="0"/>
              </a:rPr>
              <a:t>Unii sunt precum zmeele:</a:t>
            </a:r>
          </a:p>
          <a:p>
            <a:pPr algn="ctr">
              <a:buNone/>
            </a:pPr>
            <a:r>
              <a:rPr lang="ro-RO" sz="1600" dirty="0">
                <a:solidFill>
                  <a:srgbClr val="C00000"/>
                </a:solidFill>
                <a:latin typeface="Times New Roman" pitchFamily="18" charset="0"/>
                <a:cs typeface="Times New Roman" pitchFamily="18" charset="0"/>
              </a:rPr>
              <a:t>dacă nu le ţii strâns de sfoară vor zbura departe, sus.</a:t>
            </a:r>
          </a:p>
          <a:p>
            <a:pPr algn="ctr">
              <a:buNone/>
            </a:pPr>
            <a:r>
              <a:rPr lang="ro-RO" sz="1600" dirty="0">
                <a:solidFill>
                  <a:srgbClr val="C00000"/>
                </a:solidFill>
                <a:latin typeface="Times New Roman" pitchFamily="18" charset="0"/>
                <a:cs typeface="Times New Roman" pitchFamily="18" charset="0"/>
              </a:rPr>
              <a:t>Unii sunt precum pisicuţele:</a:t>
            </a:r>
          </a:p>
          <a:p>
            <a:pPr algn="ctr">
              <a:buNone/>
            </a:pPr>
            <a:r>
              <a:rPr lang="ro-RO" sz="1600" dirty="0">
                <a:solidFill>
                  <a:srgbClr val="C00000"/>
                </a:solidFill>
                <a:latin typeface="Times New Roman" pitchFamily="18" charset="0"/>
                <a:cs typeface="Times New Roman" pitchFamily="18" charset="0"/>
              </a:rPr>
              <a:t>tare mulţumite când sunt mângâiate.</a:t>
            </a:r>
          </a:p>
          <a:p>
            <a:pPr algn="ctr">
              <a:buNone/>
            </a:pPr>
            <a:r>
              <a:rPr lang="ro-RO" sz="1600" dirty="0">
                <a:solidFill>
                  <a:srgbClr val="C00000"/>
                </a:solidFill>
                <a:latin typeface="Times New Roman" pitchFamily="18" charset="0"/>
                <a:cs typeface="Times New Roman" pitchFamily="18" charset="0"/>
              </a:rPr>
              <a:t>Unii sunt ca nişte remorci:</a:t>
            </a:r>
          </a:p>
          <a:p>
            <a:pPr algn="ctr">
              <a:buNone/>
            </a:pPr>
            <a:r>
              <a:rPr lang="ro-RO" sz="1600" dirty="0">
                <a:solidFill>
                  <a:srgbClr val="C00000"/>
                </a:solidFill>
                <a:latin typeface="Times New Roman" pitchFamily="18" charset="0"/>
                <a:cs typeface="Times New Roman" pitchFamily="18" charset="0"/>
              </a:rPr>
              <a:t>folositoare numai când sunt trase.</a:t>
            </a:r>
          </a:p>
          <a:p>
            <a:pPr algn="ctr">
              <a:buNone/>
            </a:pPr>
            <a:r>
              <a:rPr lang="ro-RO" sz="1600" dirty="0">
                <a:solidFill>
                  <a:srgbClr val="C00000"/>
                </a:solidFill>
                <a:latin typeface="Times New Roman" pitchFamily="18" charset="0"/>
                <a:cs typeface="Times New Roman" pitchFamily="18" charset="0"/>
              </a:rPr>
              <a:t>Unii sunt precum baloanele:</a:t>
            </a:r>
          </a:p>
          <a:p>
            <a:pPr algn="ctr">
              <a:buNone/>
            </a:pPr>
            <a:r>
              <a:rPr lang="ro-RO" sz="1600" dirty="0">
                <a:solidFill>
                  <a:srgbClr val="C00000"/>
                </a:solidFill>
                <a:latin typeface="Times New Roman" pitchFamily="18" charset="0"/>
                <a:cs typeface="Times New Roman" pitchFamily="18" charset="0"/>
              </a:rPr>
              <a:t>tare uşor de vătămat,de nu le mânuieşti cu grijă.</a:t>
            </a:r>
          </a:p>
          <a:p>
            <a:pPr algn="ctr">
              <a:buNone/>
            </a:pPr>
            <a:r>
              <a:rPr lang="ro-RO" sz="1600" dirty="0">
                <a:solidFill>
                  <a:srgbClr val="C00000"/>
                </a:solidFill>
                <a:latin typeface="Times New Roman" pitchFamily="18" charset="0"/>
                <a:cs typeface="Times New Roman" pitchFamily="18" charset="0"/>
              </a:rPr>
              <a:t>Unii sunt mereu de nădejde şi gata să te-ajute.”</a:t>
            </a:r>
          </a:p>
          <a:p>
            <a:pPr algn="ctr">
              <a:buNone/>
            </a:pPr>
            <a:r>
              <a:rPr lang="ro-RO" sz="1600" dirty="0">
                <a:solidFill>
                  <a:srgbClr val="C00000"/>
                </a:solidFill>
                <a:latin typeface="Times New Roman" pitchFamily="18" charset="0"/>
                <a:cs typeface="Times New Roman" pitchFamily="18" charset="0"/>
              </a:rPr>
              <a:t>( El. Schulman Kolumbus –</a:t>
            </a:r>
          </a:p>
          <a:p>
            <a:pPr algn="ctr">
              <a:buNone/>
            </a:pPr>
            <a:r>
              <a:rPr lang="ro-RO" sz="1600" dirty="0">
                <a:solidFill>
                  <a:srgbClr val="C00000"/>
                </a:solidFill>
                <a:latin typeface="Times New Roman" pitchFamily="18" charset="0"/>
                <a:cs typeface="Times New Roman" pitchFamily="18" charset="0"/>
              </a:rPr>
              <a:t>Didactica preşcolară)</a:t>
            </a:r>
          </a:p>
          <a:p>
            <a:pPr>
              <a:buClr>
                <a:srgbClr val="C00000"/>
              </a:buClr>
              <a:buNone/>
            </a:pPr>
            <a:endParaRPr lang="ro-RO" sz="2000" b="1" dirty="0">
              <a:solidFill>
                <a:srgbClr val="C00000"/>
              </a:solidFill>
              <a:latin typeface="Times New Roman" pitchFamily="18" charset="0"/>
              <a:cs typeface="Times New Roman" pitchFamily="18" charset="0"/>
            </a:endParaRPr>
          </a:p>
          <a:p>
            <a:pPr>
              <a:buClr>
                <a:srgbClr val="C00000"/>
              </a:buClr>
              <a:buNone/>
            </a:pPr>
            <a:endParaRPr lang="ro-RO" sz="2000" b="1" dirty="0">
              <a:solidFill>
                <a:srgbClr val="C00000"/>
              </a:solidFill>
              <a:latin typeface="Times New Roman" pitchFamily="18" charset="0"/>
              <a:cs typeface="Times New Roman" pitchFamily="18" charset="0"/>
            </a:endParaRPr>
          </a:p>
          <a:p>
            <a:pPr>
              <a:buClr>
                <a:srgbClr val="C00000"/>
              </a:buClr>
              <a:buNone/>
            </a:pPr>
            <a:endParaRPr lang="ro-RO" sz="2000" b="1" dirty="0">
              <a:solidFill>
                <a:srgbClr val="C00000"/>
              </a:solidFill>
              <a:latin typeface="Times New Roman" pitchFamily="18" charset="0"/>
              <a:cs typeface="Times New Roman" pitchFamily="18" charset="0"/>
            </a:endParaRPr>
          </a:p>
          <a:p>
            <a:pPr>
              <a:buNone/>
            </a:pPr>
            <a:endParaRPr lang="ro-RO" sz="2000" dirty="0">
              <a:solidFill>
                <a:srgbClr val="C00000"/>
              </a:solidFill>
              <a:latin typeface="Times New Roman" pitchFamily="18" charset="0"/>
              <a:cs typeface="Times New Roman" pitchFamily="18" charset="0"/>
            </a:endParaRPr>
          </a:p>
          <a:p>
            <a:pPr lvl="0">
              <a:buNone/>
            </a:pPr>
            <a:endParaRPr lang="ro-RO" sz="2000" dirty="0"/>
          </a:p>
          <a:p>
            <a:pPr>
              <a:buNone/>
            </a:pPr>
            <a:endParaRPr lang="ro-RO" sz="2000" dirty="0">
              <a:latin typeface="Times New Roman" pitchFamily="18" charset="0"/>
              <a:cs typeface="Times New Roman" pitchFamily="18" charset="0"/>
            </a:endParaRPr>
          </a:p>
          <a:p>
            <a:pPr>
              <a:buNone/>
            </a:pPr>
            <a:endParaRPr lang="ro-RO" sz="2400" dirty="0">
              <a:solidFill>
                <a:srgbClr val="C00000"/>
              </a:solidFill>
              <a:latin typeface="Times New Roman" pitchFamily="18" charset="0"/>
              <a:cs typeface="Times New Roman" pitchFamily="18" charset="0"/>
            </a:endParaRPr>
          </a:p>
        </p:txBody>
      </p:sp>
    </p:spTree>
  </p:cSld>
  <p:clrMapOvr>
    <a:masterClrMapping/>
  </p:clrMapOvr>
  <p:transition>
    <p:wedg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03648" y="1268760"/>
            <a:ext cx="7406640" cy="1752600"/>
          </a:xfrm>
        </p:spPr>
        <p:txBody>
          <a:bodyPr/>
          <a:lstStyle/>
          <a:p>
            <a:r>
              <a:rPr lang="ro-RO" sz="2800" b="1" dirty="0">
                <a:solidFill>
                  <a:srgbClr val="C00000"/>
                </a:solidFill>
                <a:latin typeface="Times New Roman" pitchFamily="18" charset="0"/>
                <a:cs typeface="Times New Roman" pitchFamily="18" charset="0"/>
              </a:rPr>
              <a:t>     C</a:t>
            </a:r>
            <a:r>
              <a:rPr lang="en-US" sz="2800" b="1" dirty="0" err="1">
                <a:solidFill>
                  <a:srgbClr val="C00000"/>
                </a:solidFill>
                <a:latin typeface="Times New Roman" pitchFamily="18" charset="0"/>
                <a:cs typeface="Times New Roman" pitchFamily="18" charset="0"/>
              </a:rPr>
              <a:t>unoașteți-vă</a:t>
            </a:r>
            <a:r>
              <a:rPr lang="en-US" sz="2800" b="1" dirty="0">
                <a:solidFill>
                  <a:srgbClr val="C00000"/>
                </a:solidFill>
                <a:latin typeface="Times New Roman" pitchFamily="18" charset="0"/>
                <a:cs typeface="Times New Roman" pitchFamily="18" charset="0"/>
              </a:rPr>
              <a:t> </a:t>
            </a:r>
            <a:r>
              <a:rPr lang="en-US" sz="2800" b="1" dirty="0" err="1">
                <a:solidFill>
                  <a:srgbClr val="C00000"/>
                </a:solidFill>
                <a:latin typeface="Times New Roman" pitchFamily="18" charset="0"/>
                <a:cs typeface="Times New Roman" pitchFamily="18" charset="0"/>
              </a:rPr>
              <a:t>copiii</a:t>
            </a:r>
            <a:r>
              <a:rPr lang="en-US" sz="2800" b="1" dirty="0">
                <a:solidFill>
                  <a:srgbClr val="C00000"/>
                </a:solidFill>
                <a:latin typeface="Times New Roman" pitchFamily="18" charset="0"/>
                <a:cs typeface="Times New Roman" pitchFamily="18" charset="0"/>
              </a:rPr>
              <a:t> </a:t>
            </a:r>
            <a:r>
              <a:rPr lang="en-US" sz="2800" b="1" dirty="0" err="1">
                <a:solidFill>
                  <a:srgbClr val="C00000"/>
                </a:solidFill>
                <a:latin typeface="Times New Roman" pitchFamily="18" charset="0"/>
                <a:cs typeface="Times New Roman" pitchFamily="18" charset="0"/>
              </a:rPr>
              <a:t>și</a:t>
            </a:r>
            <a:r>
              <a:rPr lang="en-US" sz="2800" b="1" dirty="0">
                <a:solidFill>
                  <a:srgbClr val="C00000"/>
                </a:solidFill>
                <a:latin typeface="Times New Roman" pitchFamily="18" charset="0"/>
                <a:cs typeface="Times New Roman" pitchFamily="18" charset="0"/>
              </a:rPr>
              <a:t> </a:t>
            </a:r>
            <a:r>
              <a:rPr lang="en-US" sz="2800" b="1" dirty="0" err="1">
                <a:solidFill>
                  <a:srgbClr val="C00000"/>
                </a:solidFill>
                <a:latin typeface="Times New Roman" pitchFamily="18" charset="0"/>
                <a:cs typeface="Times New Roman" pitchFamily="18" charset="0"/>
              </a:rPr>
              <a:t>creați</a:t>
            </a:r>
            <a:r>
              <a:rPr lang="en-US" sz="2800" b="1" dirty="0">
                <a:solidFill>
                  <a:srgbClr val="C00000"/>
                </a:solidFill>
                <a:latin typeface="Times New Roman" pitchFamily="18" charset="0"/>
                <a:cs typeface="Times New Roman" pitchFamily="18" charset="0"/>
              </a:rPr>
              <a:t>-le </a:t>
            </a:r>
            <a:r>
              <a:rPr lang="en-US" sz="2800" b="1" dirty="0" err="1">
                <a:solidFill>
                  <a:srgbClr val="C00000"/>
                </a:solidFill>
                <a:latin typeface="Times New Roman" pitchFamily="18" charset="0"/>
                <a:cs typeface="Times New Roman" pitchFamily="18" charset="0"/>
              </a:rPr>
              <a:t>circumstanțe</a:t>
            </a:r>
            <a:endParaRPr lang="ro-RO" sz="2800" b="1" dirty="0">
              <a:solidFill>
                <a:srgbClr val="C00000"/>
              </a:solidFill>
              <a:latin typeface="Times New Roman" pitchFamily="18" charset="0"/>
              <a:cs typeface="Times New Roman" pitchFamily="18" charset="0"/>
            </a:endParaRPr>
          </a:p>
          <a:p>
            <a:r>
              <a:rPr lang="ro-RO" sz="2800" b="1" dirty="0">
                <a:solidFill>
                  <a:srgbClr val="C00000"/>
                </a:solidFill>
                <a:latin typeface="Times New Roman" pitchFamily="18" charset="0"/>
                <a:cs typeface="Times New Roman" pitchFamily="18" charset="0"/>
              </a:rPr>
              <a:t>      </a:t>
            </a:r>
            <a:r>
              <a:rPr lang="en-US" sz="2800" b="1" dirty="0">
                <a:solidFill>
                  <a:srgbClr val="C00000"/>
                </a:solidFill>
                <a:latin typeface="Times New Roman" pitchFamily="18" charset="0"/>
                <a:cs typeface="Times New Roman" pitchFamily="18" charset="0"/>
              </a:rPr>
              <a:t> </a:t>
            </a:r>
            <a:r>
              <a:rPr lang="ro-RO" sz="2800" b="1" dirty="0">
                <a:solidFill>
                  <a:srgbClr val="C00000"/>
                </a:solidFill>
                <a:latin typeface="Times New Roman" pitchFamily="18" charset="0"/>
                <a:cs typeface="Times New Roman" pitchFamily="18" charset="0"/>
              </a:rPr>
              <a:t>  </a:t>
            </a:r>
            <a:r>
              <a:rPr lang="en-US" sz="2800" b="1" dirty="0">
                <a:solidFill>
                  <a:srgbClr val="C00000"/>
                </a:solidFill>
                <a:latin typeface="Times New Roman" pitchFamily="18" charset="0"/>
                <a:cs typeface="Times New Roman" pitchFamily="18" charset="0"/>
              </a:rPr>
              <a:t>de </a:t>
            </a:r>
            <a:r>
              <a:rPr lang="en-US" sz="2800" b="1" dirty="0" err="1">
                <a:solidFill>
                  <a:srgbClr val="C00000"/>
                </a:solidFill>
                <a:latin typeface="Times New Roman" pitchFamily="18" charset="0"/>
                <a:cs typeface="Times New Roman" pitchFamily="18" charset="0"/>
              </a:rPr>
              <a:t>învățare</a:t>
            </a:r>
            <a:r>
              <a:rPr lang="en-US" sz="2800" b="1" dirty="0">
                <a:solidFill>
                  <a:srgbClr val="C00000"/>
                </a:solidFill>
                <a:latin typeface="Times New Roman" pitchFamily="18" charset="0"/>
                <a:cs typeface="Times New Roman" pitchFamily="18" charset="0"/>
              </a:rPr>
              <a:t> </a:t>
            </a:r>
            <a:r>
              <a:rPr lang="en-US" sz="2800" b="1" dirty="0" err="1">
                <a:solidFill>
                  <a:srgbClr val="C00000"/>
                </a:solidFill>
                <a:latin typeface="Times New Roman" pitchFamily="18" charset="0"/>
                <a:cs typeface="Times New Roman" pitchFamily="18" charset="0"/>
              </a:rPr>
              <a:t>propice</a:t>
            </a:r>
            <a:r>
              <a:rPr lang="en-US" sz="2800" b="1" dirty="0">
                <a:solidFill>
                  <a:srgbClr val="C00000"/>
                </a:solidFill>
                <a:latin typeface="Times New Roman" pitchFamily="18" charset="0"/>
                <a:cs typeface="Times New Roman" pitchFamily="18" charset="0"/>
              </a:rPr>
              <a:t> </a:t>
            </a:r>
            <a:r>
              <a:rPr lang="en-US" sz="2800" b="1" dirty="0" err="1">
                <a:solidFill>
                  <a:srgbClr val="C00000"/>
                </a:solidFill>
                <a:latin typeface="Times New Roman" pitchFamily="18" charset="0"/>
                <a:cs typeface="Times New Roman" pitchFamily="18" charset="0"/>
              </a:rPr>
              <a:t>dezvoltării</a:t>
            </a:r>
            <a:r>
              <a:rPr lang="ro-RO" sz="2800" b="1" dirty="0">
                <a:solidFill>
                  <a:srgbClr val="C00000"/>
                </a:solidFill>
                <a:latin typeface="Times New Roman" pitchFamily="18" charset="0"/>
                <a:cs typeface="Times New Roman" pitchFamily="18" charset="0"/>
              </a:rPr>
              <a:t> </a:t>
            </a:r>
            <a:r>
              <a:rPr lang="en-US" sz="2800" b="1" dirty="0">
                <a:solidFill>
                  <a:srgbClr val="C00000"/>
                </a:solidFill>
                <a:latin typeface="Times New Roman" pitchFamily="18" charset="0"/>
                <a:cs typeface="Times New Roman" pitchFamily="18" charset="0"/>
              </a:rPr>
              <a:t>, </a:t>
            </a:r>
            <a:r>
              <a:rPr lang="en-US" sz="2800" b="1" dirty="0" err="1">
                <a:solidFill>
                  <a:srgbClr val="C00000"/>
                </a:solidFill>
                <a:latin typeface="Times New Roman" pitchFamily="18" charset="0"/>
                <a:cs typeface="Times New Roman" pitchFamily="18" charset="0"/>
              </a:rPr>
              <a:t>prin</a:t>
            </a:r>
            <a:r>
              <a:rPr lang="en-US" sz="2800" b="1" dirty="0">
                <a:solidFill>
                  <a:srgbClr val="C00000"/>
                </a:solidFill>
                <a:latin typeface="Times New Roman" pitchFamily="18" charset="0"/>
                <a:cs typeface="Times New Roman" pitchFamily="18" charset="0"/>
              </a:rPr>
              <a:t> </a:t>
            </a:r>
            <a:r>
              <a:rPr lang="en-US" sz="2800" b="1" dirty="0" err="1">
                <a:solidFill>
                  <a:srgbClr val="C00000"/>
                </a:solidFill>
                <a:latin typeface="Times New Roman" pitchFamily="18" charset="0"/>
                <a:cs typeface="Times New Roman" pitchFamily="18" charset="0"/>
              </a:rPr>
              <a:t>valorificarea</a:t>
            </a:r>
            <a:r>
              <a:rPr lang="en-US" sz="2800" b="1" dirty="0">
                <a:solidFill>
                  <a:srgbClr val="C00000"/>
                </a:solidFill>
                <a:latin typeface="Times New Roman" pitchFamily="18" charset="0"/>
                <a:cs typeface="Times New Roman" pitchFamily="18" charset="0"/>
              </a:rPr>
              <a:t> „</a:t>
            </a:r>
            <a:r>
              <a:rPr lang="en-US" sz="2800" b="1" dirty="0" err="1">
                <a:solidFill>
                  <a:srgbClr val="C00000"/>
                </a:solidFill>
                <a:latin typeface="Times New Roman" pitchFamily="18" charset="0"/>
                <a:cs typeface="Times New Roman" pitchFamily="18" charset="0"/>
              </a:rPr>
              <a:t>Teoriei</a:t>
            </a:r>
            <a:r>
              <a:rPr lang="en-US" sz="2800" b="1" dirty="0">
                <a:solidFill>
                  <a:srgbClr val="C00000"/>
                </a:solidFill>
                <a:latin typeface="Times New Roman" pitchFamily="18" charset="0"/>
                <a:cs typeface="Times New Roman" pitchFamily="18" charset="0"/>
              </a:rPr>
              <a:t> </a:t>
            </a:r>
            <a:r>
              <a:rPr lang="en-US" sz="2800" b="1" dirty="0" err="1">
                <a:solidFill>
                  <a:srgbClr val="C00000"/>
                </a:solidFill>
                <a:latin typeface="Times New Roman" pitchFamily="18" charset="0"/>
                <a:cs typeface="Times New Roman" pitchFamily="18" charset="0"/>
              </a:rPr>
              <a:t>Inteligențelor</a:t>
            </a:r>
            <a:r>
              <a:rPr lang="en-US" sz="2800" b="1" dirty="0">
                <a:solidFill>
                  <a:srgbClr val="C00000"/>
                </a:solidFill>
                <a:latin typeface="Times New Roman" pitchFamily="18" charset="0"/>
                <a:cs typeface="Times New Roman" pitchFamily="18" charset="0"/>
              </a:rPr>
              <a:t> Multiple”</a:t>
            </a:r>
            <a:r>
              <a:rPr lang="ro-RO" sz="2800" b="1" dirty="0">
                <a:solidFill>
                  <a:srgbClr val="C00000"/>
                </a:solidFill>
                <a:latin typeface="Times New Roman" pitchFamily="18" charset="0"/>
                <a:cs typeface="Times New Roman" pitchFamily="18" charset="0"/>
              </a:rPr>
              <a:t>.</a:t>
            </a:r>
            <a:endParaRPr lang="ro-RO" dirty="0"/>
          </a:p>
        </p:txBody>
      </p:sp>
      <p:pic>
        <p:nvPicPr>
          <p:cNvPr id="4" name="Picture 3" descr="http://www.cutiuta-cu-povesti.ro/images/gallery/inteligente.jpg"/>
          <p:cNvPicPr/>
          <p:nvPr/>
        </p:nvPicPr>
        <p:blipFill>
          <a:blip r:embed="rId2" cstate="print"/>
          <a:srcRect/>
          <a:stretch>
            <a:fillRect/>
          </a:stretch>
        </p:blipFill>
        <p:spPr bwMode="auto">
          <a:xfrm>
            <a:off x="3995936" y="3140968"/>
            <a:ext cx="1771600" cy="2492896"/>
          </a:xfrm>
          <a:prstGeom prst="rect">
            <a:avLst/>
          </a:prstGeom>
          <a:noFill/>
          <a:ln w="9525">
            <a:noFill/>
            <a:miter lim="800000"/>
            <a:headEnd/>
            <a:tailEnd/>
          </a:ln>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762</TotalTime>
  <Words>1785</Words>
  <Application>Microsoft Office PowerPoint</Application>
  <PresentationFormat>On-screen Show (4:3)</PresentationFormat>
  <Paragraphs>291</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Gill Sans MT</vt:lpstr>
      <vt:lpstr>Times New Roman</vt:lpstr>
      <vt:lpstr>Verdana</vt:lpstr>
      <vt:lpstr>Wingdings</vt:lpstr>
      <vt:lpstr>Wingdings 2</vt:lpstr>
      <vt:lpstr>Solstice</vt:lpstr>
      <vt:lpstr>DEZVOLTAREA  COPILULUI PREȘCOLAR  PRIN  VALORIFICAREA  TEORIEI  INTELIGENȚELOR MULTIPLE       </vt:lpstr>
      <vt:lpstr>Inteligența – delimitări conceptuale  </vt:lpstr>
      <vt:lpstr>      Teoria inteligențelor multiple –delimitări conceptuale  </vt:lpstr>
      <vt:lpstr>Cele 9 tipuri de inteligență:   </vt:lpstr>
      <vt:lpstr> Teoria inteligențelor multiple aplicată în educația preșcolară </vt:lpstr>
      <vt:lpstr> Factori blocanţi pentru aplicarea T.I.M. la grădiniţă </vt:lpstr>
      <vt:lpstr> Educabilitatea inteligențelor multiple </vt:lpstr>
      <vt:lpstr>                                                                                                                                                     </vt:lpstr>
      <vt:lpstr> </vt:lpstr>
      <vt:lpstr>Activități de dezvoltare a inteligenței logico- matematice</vt:lpstr>
      <vt:lpstr>Activități de dezvoltare a inteligenței muzicale</vt:lpstr>
      <vt:lpstr>Activități de dezvoltare a inteligenței naturaliste</vt:lpstr>
      <vt:lpstr>  RECOMANDĂRI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LUCRARE  METODICO-ȘTIINȚIFICĂ  PENTRU OBȚINEREA GRADULUI DIDACTIC   I</dc:title>
  <dc:creator>User</dc:creator>
  <cp:lastModifiedBy>adriana istrate</cp:lastModifiedBy>
  <cp:revision>101</cp:revision>
  <dcterms:created xsi:type="dcterms:W3CDTF">2005-12-16T15:27:06Z</dcterms:created>
  <dcterms:modified xsi:type="dcterms:W3CDTF">2020-02-27T15:09:18Z</dcterms:modified>
</cp:coreProperties>
</file>