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sldIdLst>
    <p:sldId id="256" r:id="rId2"/>
    <p:sldId id="257" r:id="rId3"/>
    <p:sldId id="259" r:id="rId4"/>
    <p:sldId id="260" r:id="rId5"/>
    <p:sldId id="261" r:id="rId6"/>
    <p:sldId id="262" r:id="rId7"/>
    <p:sldId id="263" r:id="rId8"/>
    <p:sldId id="258"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95" d="100"/>
          <a:sy n="95" d="100"/>
        </p:scale>
        <p:origin x="152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1D8BD707-D9CF-40AE-B4C6-C98DA3205C09}" type="datetimeFigureOut">
              <a:rPr lang="en-US" smtClean="0"/>
              <a:pPr/>
              <a:t>3/3/2020</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3/3/2020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1D8BD707-D9CF-40AE-B4C6-C98DA3205C09}" type="datetimeFigureOut">
              <a:rPr lang="en-US" smtClean="0"/>
              <a:pPr/>
              <a:t>3/3/2020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1D8BD707-D9CF-40AE-B4C6-C98DA3205C09}" type="datetimeFigureOut">
              <a:rPr lang="en-US" smtClean="0"/>
              <a:pPr/>
              <a:t>3/3/2020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D8BD707-D9CF-40AE-B4C6-C98DA3205C09}" type="datetimeFigureOut">
              <a:rPr lang="en-US" smtClean="0"/>
              <a:pPr/>
              <a:t>3/3/2020</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6F15528-21DE-4FAA-801E-634DDDAF4B2B}"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685800"/>
            <a:ext cx="7117180" cy="4495800"/>
          </a:xfrm>
        </p:spPr>
        <p:txBody>
          <a:bodyPr>
            <a:normAutofit/>
          </a:bodyPr>
          <a:lstStyle/>
          <a:p>
            <a:pPr algn="r"/>
            <a:r>
              <a:rPr lang="en-US" b="1" dirty="0">
                <a:latin typeface="Times New Roman" pitchFamily="18" charset="0"/>
                <a:cs typeface="Times New Roman" pitchFamily="18" charset="0"/>
              </a:rPr>
              <a:t>PROIECT EDUCA</a:t>
            </a:r>
            <a:r>
              <a:rPr lang="ro-RO" b="1" dirty="0">
                <a:latin typeface="Times New Roman" pitchFamily="18" charset="0"/>
                <a:cs typeface="Times New Roman" pitchFamily="18" charset="0"/>
              </a:rPr>
              <a:t>ŢIONAL</a:t>
            </a:r>
            <a:br>
              <a:rPr lang="ro-RO" b="1" dirty="0">
                <a:latin typeface="Times New Roman" pitchFamily="18" charset="0"/>
                <a:cs typeface="Times New Roman" pitchFamily="18" charset="0"/>
              </a:rPr>
            </a:br>
            <a:r>
              <a:rPr lang="ro-RO" b="1" dirty="0">
                <a:latin typeface="Times New Roman" pitchFamily="18" charset="0"/>
                <a:cs typeface="Times New Roman" pitchFamily="18" charset="0"/>
              </a:rPr>
              <a:t>,,Europa prin ochi de copil’’</a:t>
            </a:r>
            <a:br>
              <a:rPr lang="ro-RO" b="1" dirty="0">
                <a:latin typeface="Times New Roman" pitchFamily="18" charset="0"/>
                <a:cs typeface="Times New Roman" pitchFamily="18" charset="0"/>
              </a:rPr>
            </a:br>
            <a:br>
              <a:rPr lang="ro-RO" b="1" dirty="0">
                <a:latin typeface="Times New Roman" pitchFamily="18" charset="0"/>
                <a:cs typeface="Times New Roman" pitchFamily="18" charset="0"/>
              </a:rPr>
            </a:br>
            <a:r>
              <a:rPr lang="ro-RO" sz="2400" b="1" dirty="0">
                <a:latin typeface="Times New Roman" pitchFamily="18" charset="0"/>
                <a:cs typeface="Times New Roman" pitchFamily="18" charset="0"/>
              </a:rPr>
              <a:t>prof. înv.preşcolar,</a:t>
            </a:r>
            <a:br>
              <a:rPr lang="ro-RO" sz="2400" b="1" dirty="0">
                <a:latin typeface="Times New Roman" pitchFamily="18" charset="0"/>
                <a:cs typeface="Times New Roman" pitchFamily="18" charset="0"/>
              </a:rPr>
            </a:br>
            <a:r>
              <a:rPr lang="ro-RO" sz="2400" b="1" dirty="0">
                <a:latin typeface="Times New Roman" pitchFamily="18" charset="0"/>
                <a:cs typeface="Times New Roman" pitchFamily="18" charset="0"/>
              </a:rPr>
              <a:t>Amagdei Ramona Ancuţa</a:t>
            </a:r>
            <a:br>
              <a:rPr lang="ro-RO" sz="2400" b="1" dirty="0">
                <a:latin typeface="Times New Roman" pitchFamily="18" charset="0"/>
                <a:cs typeface="Times New Roman" pitchFamily="18" charset="0"/>
              </a:rPr>
            </a:br>
            <a:r>
              <a:rPr lang="ro-RO" sz="2400" b="1" dirty="0">
                <a:latin typeface="Times New Roman" pitchFamily="18" charset="0"/>
                <a:cs typeface="Times New Roman" pitchFamily="18" charset="0"/>
              </a:rPr>
              <a:t>Şcoala Gimnazială Palanca</a:t>
            </a:r>
            <a:endParaRPr lang="en-US" sz="2400" b="1"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31474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438400"/>
            <a:ext cx="8305800" cy="1524000"/>
          </a:xfrm>
        </p:spPr>
        <p:txBody>
          <a:bodyPr>
            <a:noAutofit/>
          </a:bodyPr>
          <a:lstStyle/>
          <a:p>
            <a:pPr algn="just"/>
            <a:r>
              <a:rPr lang="ro-RO" sz="3200" dirty="0">
                <a:latin typeface="Times New Roman" pitchFamily="18" charset="0"/>
                <a:cs typeface="Times New Roman" pitchFamily="18" charset="0"/>
              </a:rPr>
              <a:t>ARGUMENT:</a:t>
            </a:r>
            <a:br>
              <a:rPr lang="ro-RO" sz="3200" dirty="0">
                <a:latin typeface="Times New Roman" pitchFamily="18" charset="0"/>
                <a:cs typeface="Times New Roman" pitchFamily="18" charset="0"/>
              </a:rPr>
            </a:br>
            <a:r>
              <a:rPr lang="ro-RO" sz="3200" dirty="0">
                <a:latin typeface="Times New Roman" pitchFamily="18" charset="0"/>
                <a:cs typeface="Times New Roman" pitchFamily="18" charset="0"/>
              </a:rPr>
              <a:t>,,Educaţia în spiritul valorilor europene şi al integrării europene’’ poate fi considerată o componentă a noilor educaţii, dar şi un principiu al educaţiei integrale. În ultimele decenii, societatea contemporană doreşte depăşirea graniţelor impuse de frontiere, iar implementarea educaţiei interculturale în programul educaţional este tot mai necesară.</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3379968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4038600"/>
            <a:ext cx="7406640" cy="1472184"/>
          </a:xfrm>
        </p:spPr>
        <p:txBody>
          <a:bodyPr>
            <a:normAutofit fontScale="90000"/>
          </a:bodyPr>
          <a:lstStyle/>
          <a:p>
            <a:pPr algn="just"/>
            <a:r>
              <a:rPr lang="ro-RO" sz="3200" dirty="0">
                <a:latin typeface="Times New Roman" pitchFamily="18" charset="0"/>
                <a:cs typeface="Times New Roman" pitchFamily="18" charset="0"/>
              </a:rPr>
              <a:t>SCOP:</a:t>
            </a:r>
            <a:br>
              <a:rPr lang="ro-RO" sz="3200" dirty="0">
                <a:latin typeface="Times New Roman" pitchFamily="18" charset="0"/>
                <a:cs typeface="Times New Roman" pitchFamily="18" charset="0"/>
              </a:rPr>
            </a:br>
            <a:r>
              <a:rPr lang="ro-RO" sz="3200" dirty="0">
                <a:latin typeface="Times New Roman" pitchFamily="18" charset="0"/>
                <a:cs typeface="Times New Roman" pitchFamily="18" charset="0"/>
              </a:rPr>
              <a:t>*conştientizarea identităţii europene în concordanţă cu identitatea naţională; cunoaşterea şi asimilarea valorilor culturii şi civilizaţiei europene în raport cu cea naţională</a:t>
            </a:r>
            <a:br>
              <a:rPr lang="ro-RO" sz="3200" dirty="0">
                <a:latin typeface="Times New Roman" pitchFamily="18" charset="0"/>
                <a:cs typeface="Times New Roman" pitchFamily="18" charset="0"/>
              </a:rPr>
            </a:br>
            <a:r>
              <a:rPr lang="ro-RO" sz="3200" dirty="0">
                <a:latin typeface="Times New Roman" pitchFamily="18" charset="0"/>
                <a:cs typeface="Times New Roman" pitchFamily="18" charset="0"/>
              </a:rPr>
              <a:t>OBIECTIVE:</a:t>
            </a:r>
            <a:br>
              <a:rPr lang="ro-RO" sz="3200" dirty="0">
                <a:latin typeface="Times New Roman" pitchFamily="18" charset="0"/>
                <a:cs typeface="Times New Roman" pitchFamily="18" charset="0"/>
              </a:rPr>
            </a:br>
            <a:r>
              <a:rPr lang="ro-RO" sz="3200" dirty="0">
                <a:latin typeface="Times New Roman" pitchFamily="18" charset="0"/>
                <a:cs typeface="Times New Roman" pitchFamily="18" charset="0"/>
              </a:rPr>
              <a:t>*familiarizarea cu valorile naţionale şi europene;</a:t>
            </a:r>
            <a:br>
              <a:rPr lang="ro-RO" sz="3200" dirty="0">
                <a:latin typeface="Times New Roman" pitchFamily="18" charset="0"/>
                <a:cs typeface="Times New Roman" pitchFamily="18" charset="0"/>
              </a:rPr>
            </a:br>
            <a:r>
              <a:rPr lang="ro-RO" sz="3200" dirty="0">
                <a:latin typeface="Times New Roman" pitchFamily="18" charset="0"/>
                <a:cs typeface="Times New Roman" pitchFamily="18" charset="0"/>
              </a:rPr>
              <a:t>*cunoaşterea drapelului UE şi a altor ţări europene;</a:t>
            </a:r>
            <a:br>
              <a:rPr lang="ro-RO" sz="3200" dirty="0">
                <a:latin typeface="Times New Roman" pitchFamily="18" charset="0"/>
                <a:cs typeface="Times New Roman" pitchFamily="18" charset="0"/>
              </a:rPr>
            </a:br>
            <a:r>
              <a:rPr lang="ro-RO" sz="3200" dirty="0">
                <a:latin typeface="Times New Roman" pitchFamily="18" charset="0"/>
                <a:cs typeface="Times New Roman" pitchFamily="18" charset="0"/>
              </a:rPr>
              <a:t>*familiarizarea copiilor cu obiceiuri şi tradiţii din alte ţări</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1559193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3581400"/>
            <a:ext cx="7406640" cy="1472184"/>
          </a:xfrm>
        </p:spPr>
        <p:txBody>
          <a:bodyPr>
            <a:normAutofit fontScale="90000"/>
          </a:bodyPr>
          <a:lstStyle/>
          <a:p>
            <a:r>
              <a:rPr lang="ro-RO" sz="3200" dirty="0">
                <a:latin typeface="Times New Roman" pitchFamily="18" charset="0"/>
                <a:cs typeface="Times New Roman" pitchFamily="18" charset="0"/>
              </a:rPr>
              <a:t>BENEFICIARI: copiii din unităţile care participă la proiect, cadre didactice, părinţi</a:t>
            </a:r>
            <a:br>
              <a:rPr lang="ro-RO" sz="3200" dirty="0">
                <a:latin typeface="Times New Roman" pitchFamily="18" charset="0"/>
                <a:cs typeface="Times New Roman" pitchFamily="18" charset="0"/>
              </a:rPr>
            </a:br>
            <a:r>
              <a:rPr lang="ro-RO" sz="3200" dirty="0">
                <a:latin typeface="Times New Roman" pitchFamily="18" charset="0"/>
                <a:cs typeface="Times New Roman" pitchFamily="18" charset="0"/>
              </a:rPr>
              <a:t>PARTENERI: Grădiniţa Popoiu, Şcoala Gimnazială Palanca</a:t>
            </a:r>
            <a:br>
              <a:rPr lang="ro-RO" sz="3200" dirty="0">
                <a:latin typeface="Times New Roman" pitchFamily="18" charset="0"/>
                <a:cs typeface="Times New Roman" pitchFamily="18" charset="0"/>
              </a:rPr>
            </a:br>
            <a:r>
              <a:rPr lang="ro-RO" sz="3200" dirty="0">
                <a:latin typeface="Times New Roman" pitchFamily="18" charset="0"/>
                <a:cs typeface="Times New Roman" pitchFamily="18" charset="0"/>
              </a:rPr>
              <a:t>RESURSE MATERIALE: fotografii, CD-uri, desene, picturi, calculator, reţea internet, cărţi, PPT-uri</a:t>
            </a:r>
            <a:br>
              <a:rPr lang="ro-RO" sz="3200" dirty="0">
                <a:latin typeface="Times New Roman" pitchFamily="18" charset="0"/>
                <a:cs typeface="Times New Roman" pitchFamily="18" charset="0"/>
              </a:rPr>
            </a:br>
            <a:r>
              <a:rPr lang="ro-RO" sz="3200" dirty="0">
                <a:latin typeface="Times New Roman" pitchFamily="18" charset="0"/>
                <a:cs typeface="Times New Roman" pitchFamily="18" charset="0"/>
              </a:rPr>
              <a:t>RESURSE DE TIMP: 17.02.-28.02.2020 </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4124661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3810000"/>
            <a:ext cx="7406640" cy="1472184"/>
          </a:xfrm>
        </p:spPr>
        <p:txBody>
          <a:bodyPr>
            <a:normAutofit fontScale="90000"/>
          </a:bodyPr>
          <a:lstStyle/>
          <a:p>
            <a:r>
              <a:rPr lang="ro-RO" sz="3200" dirty="0">
                <a:latin typeface="Times New Roman" pitchFamily="18" charset="0"/>
                <a:cs typeface="Times New Roman" pitchFamily="18" charset="0"/>
              </a:rPr>
              <a:t>TEME PROPUSE:</a:t>
            </a:r>
            <a:br>
              <a:rPr lang="ro-RO" sz="3200" dirty="0">
                <a:latin typeface="Times New Roman" pitchFamily="18" charset="0"/>
                <a:cs typeface="Times New Roman" pitchFamily="18" charset="0"/>
              </a:rPr>
            </a:br>
            <a:r>
              <a:rPr lang="ro-RO" sz="3200" dirty="0">
                <a:latin typeface="Times New Roman" pitchFamily="18" charset="0"/>
                <a:cs typeface="Times New Roman" pitchFamily="18" charset="0"/>
              </a:rPr>
              <a:t>1. Drapelul naţional şi drapelul UE;</a:t>
            </a:r>
            <a:br>
              <a:rPr lang="ro-RO" sz="3200" dirty="0">
                <a:latin typeface="Times New Roman" pitchFamily="18" charset="0"/>
                <a:cs typeface="Times New Roman" pitchFamily="18" charset="0"/>
              </a:rPr>
            </a:br>
            <a:r>
              <a:rPr lang="ro-RO" sz="3200" dirty="0">
                <a:latin typeface="Times New Roman" pitchFamily="18" charset="0"/>
                <a:cs typeface="Times New Roman" pitchFamily="18" charset="0"/>
              </a:rPr>
              <a:t>2. Pace în Europa;</a:t>
            </a:r>
            <a:br>
              <a:rPr lang="ro-RO" sz="3200" dirty="0">
                <a:latin typeface="Times New Roman" pitchFamily="18" charset="0"/>
                <a:cs typeface="Times New Roman" pitchFamily="18" charset="0"/>
              </a:rPr>
            </a:br>
            <a:r>
              <a:rPr lang="ro-RO" sz="3200" dirty="0">
                <a:latin typeface="Times New Roman" pitchFamily="18" charset="0"/>
                <a:cs typeface="Times New Roman" pitchFamily="18" charset="0"/>
              </a:rPr>
              <a:t>3. Ce drepturi au copiii?;</a:t>
            </a:r>
            <a:br>
              <a:rPr lang="ro-RO" sz="3200" dirty="0">
                <a:latin typeface="Times New Roman" pitchFamily="18" charset="0"/>
                <a:cs typeface="Times New Roman" pitchFamily="18" charset="0"/>
              </a:rPr>
            </a:br>
            <a:r>
              <a:rPr lang="ro-RO" sz="3200" dirty="0">
                <a:latin typeface="Times New Roman" pitchFamily="18" charset="0"/>
                <a:cs typeface="Times New Roman" pitchFamily="18" charset="0"/>
              </a:rPr>
              <a:t>4. Cine sunt eu? (apartenenţa la un stat);</a:t>
            </a:r>
            <a:br>
              <a:rPr lang="ro-RO" sz="3200" dirty="0">
                <a:latin typeface="Times New Roman" pitchFamily="18" charset="0"/>
                <a:cs typeface="Times New Roman" pitchFamily="18" charset="0"/>
              </a:rPr>
            </a:br>
            <a:r>
              <a:rPr lang="ro-RO" sz="3200" dirty="0">
                <a:latin typeface="Times New Roman" pitchFamily="18" charset="0"/>
                <a:cs typeface="Times New Roman" pitchFamily="18" charset="0"/>
              </a:rPr>
              <a:t>5. Cum sunt copiii din alte ţări?;</a:t>
            </a:r>
            <a:br>
              <a:rPr lang="ro-RO" sz="3200" dirty="0">
                <a:latin typeface="Times New Roman" pitchFamily="18" charset="0"/>
                <a:cs typeface="Times New Roman" pitchFamily="18" charset="0"/>
              </a:rPr>
            </a:br>
            <a:r>
              <a:rPr lang="ro-RO" sz="3200" dirty="0">
                <a:latin typeface="Times New Roman" pitchFamily="18" charset="0"/>
                <a:cs typeface="Times New Roman" pitchFamily="18" charset="0"/>
              </a:rPr>
              <a:t>6. Tradiţii şi obiceiuri locale, dar şi din alte ţări;</a:t>
            </a:r>
            <a:br>
              <a:rPr lang="ro-RO" sz="3200" dirty="0">
                <a:latin typeface="Times New Roman" pitchFamily="18" charset="0"/>
                <a:cs typeface="Times New Roman" pitchFamily="18" charset="0"/>
              </a:rPr>
            </a:br>
            <a:r>
              <a:rPr lang="ro-RO" sz="3200" dirty="0">
                <a:latin typeface="Times New Roman" pitchFamily="18" charset="0"/>
                <a:cs typeface="Times New Roman" pitchFamily="18" charset="0"/>
              </a:rPr>
              <a:t>7. O Europă curată!;</a:t>
            </a:r>
            <a:br>
              <a:rPr lang="ro-RO" sz="3200" dirty="0">
                <a:latin typeface="Times New Roman" pitchFamily="18" charset="0"/>
                <a:cs typeface="Times New Roman" pitchFamily="18" charset="0"/>
              </a:rPr>
            </a:br>
            <a:r>
              <a:rPr lang="ro-RO" sz="3200" dirty="0">
                <a:latin typeface="Times New Roman" pitchFamily="18" charset="0"/>
                <a:cs typeface="Times New Roman" pitchFamily="18" charset="0"/>
              </a:rPr>
              <a:t>8. Expoziţie cu lucrările copiilor</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4280342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3276600"/>
            <a:ext cx="7406640" cy="1472184"/>
          </a:xfrm>
        </p:spPr>
        <p:txBody>
          <a:bodyPr>
            <a:normAutofit fontScale="90000"/>
          </a:bodyPr>
          <a:lstStyle/>
          <a:p>
            <a:pPr algn="ctr"/>
            <a:r>
              <a:rPr lang="ro-RO" sz="3200" dirty="0">
                <a:latin typeface="Times New Roman" pitchFamily="18" charset="0"/>
                <a:cs typeface="Times New Roman" pitchFamily="18" charset="0"/>
              </a:rPr>
              <a:t>REZULTATE AŞTEPTATE:</a:t>
            </a:r>
            <a:br>
              <a:rPr lang="ro-RO" sz="3200" dirty="0">
                <a:latin typeface="Times New Roman" pitchFamily="18" charset="0"/>
                <a:cs typeface="Times New Roman" pitchFamily="18" charset="0"/>
              </a:rPr>
            </a:br>
            <a:br>
              <a:rPr lang="ro-RO" sz="3200" dirty="0">
                <a:latin typeface="Times New Roman" pitchFamily="18" charset="0"/>
                <a:cs typeface="Times New Roman" pitchFamily="18" charset="0"/>
              </a:rPr>
            </a:br>
            <a:r>
              <a:rPr lang="ro-RO" sz="3200" dirty="0">
                <a:latin typeface="Times New Roman" pitchFamily="18" charset="0"/>
                <a:cs typeface="Times New Roman" pitchFamily="18" charset="0"/>
              </a:rPr>
              <a:t>Prin activităţile propuse am urmărit familiarizarea copiilor cu aspecte din alte ţări, relaţionare interculturală, realizarea unui album cu imagini şi mesaje ale copiilor pentru alţi copii europeni.</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2052947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1524000"/>
            <a:ext cx="7772400" cy="3962400"/>
          </a:xfrm>
        </p:spPr>
        <p:txBody>
          <a:bodyPr>
            <a:normAutofit fontScale="92500"/>
          </a:bodyPr>
          <a:lstStyle/>
          <a:p>
            <a:pPr algn="just"/>
            <a:r>
              <a:rPr lang="ro-RO" sz="3000" dirty="0">
                <a:effectLst>
                  <a:outerShdw blurRad="38100" dist="38100" dir="2700000" algn="tl">
                    <a:srgbClr val="000000">
                      <a:alpha val="43137"/>
                    </a:srgbClr>
                  </a:outerShdw>
                </a:effectLst>
                <a:latin typeface="Times New Roman" pitchFamily="18" charset="0"/>
                <a:cs typeface="Times New Roman" pitchFamily="18" charset="0"/>
              </a:rPr>
              <a:t>EVALUAREA PROIECTULUI:</a:t>
            </a:r>
          </a:p>
          <a:p>
            <a:pPr algn="just"/>
            <a:r>
              <a:rPr lang="ro-RO" sz="3000" dirty="0">
                <a:effectLst>
                  <a:outerShdw blurRad="38100" dist="38100" dir="2700000" algn="tl">
                    <a:srgbClr val="000000">
                      <a:alpha val="43137"/>
                    </a:srgbClr>
                  </a:outerShdw>
                </a:effectLst>
                <a:latin typeface="Times New Roman" pitchFamily="18" charset="0"/>
                <a:cs typeface="Times New Roman" pitchFamily="18" charset="0"/>
              </a:rPr>
              <a:t>Evaluarea s-a realizat printr-o activitate integrată derulată la grupa mare, Grădiniţa Palanca, Şcoala Gimnazială Palanca, şi s-a urmărit interculturalitate prin ochi de copil . S-a realizat un album care cuprinde tematica desfăşurată în unităţile partenere.</a:t>
            </a:r>
          </a:p>
          <a:p>
            <a:pPr algn="just"/>
            <a:r>
              <a:rPr lang="ro-RO" sz="3000" dirty="0">
                <a:effectLst>
                  <a:outerShdw blurRad="38100" dist="38100" dir="2700000" algn="tl">
                    <a:srgbClr val="000000">
                      <a:alpha val="43137"/>
                    </a:srgbClr>
                  </a:outerShdw>
                </a:effectLst>
                <a:latin typeface="Times New Roman" pitchFamily="18" charset="0"/>
                <a:cs typeface="Times New Roman" pitchFamily="18" charset="0"/>
              </a:rPr>
              <a:t>DISEMINAREA REZULTATELOR – s-a realizat prin mediatizarea acetui proiect în comunitate. </a:t>
            </a:r>
          </a:p>
          <a:p>
            <a:pPr algn="just"/>
            <a:endParaRPr lang="ro-RO" sz="3200" dirty="0">
              <a:effectLst>
                <a:outerShdw blurRad="38100" dist="38100" dir="2700000" algn="tl">
                  <a:srgbClr val="000000">
                    <a:alpha val="43137"/>
                  </a:srgbClr>
                </a:outerShdw>
              </a:effectLst>
              <a:latin typeface="Times New Roman" pitchFamily="18" charset="0"/>
              <a:cs typeface="Times New Roman" pitchFamily="18" charset="0"/>
            </a:endParaRPr>
          </a:p>
          <a:p>
            <a:pPr algn="just"/>
            <a:endParaRPr lang="en-US" sz="3200" dirty="0">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82477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1850064"/>
            <a:ext cx="8001000" cy="3255336"/>
          </a:xfrm>
        </p:spPr>
        <p:txBody>
          <a:bodyPr>
            <a:normAutofit/>
          </a:bodyPr>
          <a:lstStyle/>
          <a:p>
            <a:pPr algn="just"/>
            <a:r>
              <a:rPr lang="ro-RO" sz="3200" dirty="0">
                <a:latin typeface="Times New Roman" pitchFamily="18" charset="0"/>
                <a:cs typeface="Times New Roman" pitchFamily="18" charset="0"/>
              </a:rPr>
              <a:t>A vedea Europa prin ochi de copil înseamnă pentru noi, adulţii, a învăţa câte ceva din puritatea lor şi de a ne comporta în aşa fel încât copiii să păşească alături de noi fără teamă.</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20884600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TotalTime>
  <Words>119</Words>
  <Application>Microsoft Office PowerPoint</Application>
  <PresentationFormat>On-screen Show (4:3)</PresentationFormat>
  <Paragraphs>10</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Gill Sans MT</vt:lpstr>
      <vt:lpstr>Times New Roman</vt:lpstr>
      <vt:lpstr>Verdana</vt:lpstr>
      <vt:lpstr>Wingdings 2</vt:lpstr>
      <vt:lpstr>Solstice</vt:lpstr>
      <vt:lpstr>PROIECT EDUCAŢIONAL ,,Europa prin ochi de copil’’  prof. înv.preşcolar, Amagdei Ramona Ancuţa Şcoala Gimnazială Palanca</vt:lpstr>
      <vt:lpstr>ARGUMENT: ,,Educaţia în spiritul valorilor europene şi al integrării europene’’ poate fi considerată o componentă a noilor educaţii, dar şi un principiu al educaţiei integrale. În ultimele decenii, societatea contemporană doreşte depăşirea graniţelor impuse de frontiere, iar implementarea educaţiei interculturale în programul educaţional este tot mai necesară.</vt:lpstr>
      <vt:lpstr>SCOP: *conştientizarea identităţii europene în concordanţă cu identitatea naţională; cunoaşterea şi asimilarea valorilor culturii şi civilizaţiei europene în raport cu cea naţională OBIECTIVE: *familiarizarea cu valorile naţionale şi europene; *cunoaşterea drapelului UE şi a altor ţări europene; *familiarizarea copiilor cu obiceiuri şi tradiţii din alte ţări</vt:lpstr>
      <vt:lpstr>BENEFICIARI: copiii din unităţile care participă la proiect, cadre didactice, părinţi PARTENERI: Grădiniţa Popoiu, Şcoala Gimnazială Palanca RESURSE MATERIALE: fotografii, CD-uri, desene, picturi, calculator, reţea internet, cărţi, PPT-uri RESURSE DE TIMP: 17.02.-28.02.2020 </vt:lpstr>
      <vt:lpstr>TEME PROPUSE: 1. Drapelul naţional şi drapelul UE; 2. Pace în Europa; 3. Ce drepturi au copiii?; 4. Cine sunt eu? (apartenenţa la un stat); 5. Cum sunt copiii din alte ţări?; 6. Tradiţii şi obiceiuri locale, dar şi din alte ţări; 7. O Europă curată!; 8. Expoziţie cu lucrările copiilor</vt:lpstr>
      <vt:lpstr>REZULTATE AŞTEPTATE:  Prin activităţile propuse am urmărit familiarizarea copiilor cu aspecte din alte ţări, relaţionare interculturală, realizarea unui album cu imagini şi mesaje ale copiilor pentru alţi copii europeni.</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PROIECT EDUCAŢIONAL ,,Europa prin ochi de copil’’  prof. Înv.preşcolar, Amagdei Ramona Ancuţa Şcoala Gimnazială Palanca</dc:title>
  <dc:creator>User</dc:creator>
  <cp:lastModifiedBy>adriana istrate</cp:lastModifiedBy>
  <cp:revision>7</cp:revision>
  <dcterms:created xsi:type="dcterms:W3CDTF">2006-08-16T00:00:00Z</dcterms:created>
  <dcterms:modified xsi:type="dcterms:W3CDTF">2020-03-03T19:43:52Z</dcterms:modified>
</cp:coreProperties>
</file>